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5" r:id="rId9"/>
    <p:sldId id="266" r:id="rId10"/>
    <p:sldId id="267" r:id="rId11"/>
    <p:sldId id="268" r:id="rId12"/>
    <p:sldId id="269" r:id="rId13"/>
    <p:sldId id="270" r:id="rId14"/>
    <p:sldId id="271" r:id="rId15"/>
    <p:sldId id="272" r:id="rId16"/>
    <p:sldId id="273" r:id="rId17"/>
    <p:sldId id="275" r:id="rId18"/>
    <p:sldId id="276" r:id="rId19"/>
    <p:sldId id="277" r:id="rId20"/>
    <p:sldId id="296" r:id="rId21"/>
    <p:sldId id="297" r:id="rId22"/>
    <p:sldId id="278" r:id="rId23"/>
    <p:sldId id="279" r:id="rId24"/>
    <p:sldId id="280" r:id="rId25"/>
    <p:sldId id="281" r:id="rId26"/>
    <p:sldId id="282" r:id="rId27"/>
    <p:sldId id="283" r:id="rId28"/>
    <p:sldId id="285" r:id="rId29"/>
    <p:sldId id="286" r:id="rId30"/>
    <p:sldId id="287" r:id="rId31"/>
    <p:sldId id="288" r:id="rId32"/>
    <p:sldId id="289" r:id="rId33"/>
    <p:sldId id="290" r:id="rId34"/>
    <p:sldId id="299" r:id="rId35"/>
    <p:sldId id="298" r:id="rId36"/>
    <p:sldId id="291" r:id="rId37"/>
    <p:sldId id="292" r:id="rId38"/>
    <p:sldId id="294" r:id="rId39"/>
    <p:sldId id="295" r:id="rId40"/>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5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media/media1.wav>
</file>

<file path=ppt/media/media2.wav>
</file>

<file path=ppt/media/media3.wav>
</file>

<file path=ppt/media/media4.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6F0E6-F4E2-9450-5E48-E85DBD5424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a:extLst>
              <a:ext uri="{FF2B5EF4-FFF2-40B4-BE49-F238E27FC236}">
                <a16:creationId xmlns:a16="http://schemas.microsoft.com/office/drawing/2014/main" id="{367BA028-44CD-9579-4804-2CD04824F5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a:extLst>
              <a:ext uri="{FF2B5EF4-FFF2-40B4-BE49-F238E27FC236}">
                <a16:creationId xmlns:a16="http://schemas.microsoft.com/office/drawing/2014/main" id="{E17C6407-20AE-610F-234B-6BE31B1EE007}"/>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B3393FC3-501A-7B82-BDB9-0E9CE845B674}"/>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0F7FD3C4-C3D2-883E-5608-6C813B5425C3}"/>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2270626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104E-EBE7-3908-855B-52AE154550FF}"/>
              </a:ext>
            </a:extLst>
          </p:cNvPr>
          <p:cNvSpPr>
            <a:spLocks noGrp="1"/>
          </p:cNvSpPr>
          <p:nvPr>
            <p:ph type="title"/>
          </p:nvPr>
        </p:nvSpPr>
        <p:spPr/>
        <p:txBody>
          <a:bodyPr/>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012D006B-E4DB-BC82-85DE-CA3E76FA43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E318B51B-7F44-7989-4FB1-0C3097E5CCDC}"/>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6BBBFA66-1278-C3A3-E0DE-CDA2A5E6CD93}"/>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EF8ABDCC-FAC6-F723-78C4-D408E0861E4F}"/>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154309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DAB434-BB90-A424-42DB-0624680233C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51F82F28-9C0A-59FF-0EA7-F47447D6EA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CCCB63EA-8ABB-62C3-2A8B-C2BBBEEFD7B5}"/>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F7EB615A-77A2-D60F-A697-DB128615EC6D}"/>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4D7A1C13-41D6-DC10-5BBC-F6167B647E70}"/>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3523331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B7BC6-4317-2FC1-EC6E-2181433D4432}"/>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A8C3FD76-2E50-AB1E-2EC1-85C61BB4D3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547962A3-24F0-1318-691E-04DBCC1AE67F}"/>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E69537F0-C16C-5A8F-F57E-E53689C83722}"/>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19E6BCA9-D80D-65D2-C439-CA8FFF136115}"/>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178594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E7E7E-A4D9-BB5F-D338-0FDF00900C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a:extLst>
              <a:ext uri="{FF2B5EF4-FFF2-40B4-BE49-F238E27FC236}">
                <a16:creationId xmlns:a16="http://schemas.microsoft.com/office/drawing/2014/main" id="{F2E38B32-5E77-D5A8-6626-6407BFA512D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00A353-05C8-085D-47D8-7253731413B8}"/>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B9129FF0-E1C0-70F6-210F-6C3937C4E734}"/>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824266DA-DD1B-36D7-A258-D21233FFC18E}"/>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2808276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86967-0B5B-7C1D-4C5C-B82B545EE693}"/>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7D7F8760-990A-21A5-D226-F6F6A2A92F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a:extLst>
              <a:ext uri="{FF2B5EF4-FFF2-40B4-BE49-F238E27FC236}">
                <a16:creationId xmlns:a16="http://schemas.microsoft.com/office/drawing/2014/main" id="{A94C3A61-0EB0-D719-3688-7EA390DC4B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a:extLst>
              <a:ext uri="{FF2B5EF4-FFF2-40B4-BE49-F238E27FC236}">
                <a16:creationId xmlns:a16="http://schemas.microsoft.com/office/drawing/2014/main" id="{FEF0F211-5334-DA16-2230-5C30C69E1972}"/>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6" name="Footer Placeholder 5">
            <a:extLst>
              <a:ext uri="{FF2B5EF4-FFF2-40B4-BE49-F238E27FC236}">
                <a16:creationId xmlns:a16="http://schemas.microsoft.com/office/drawing/2014/main" id="{A4E52E92-C3E5-1C24-7E91-F1B4028DCAC2}"/>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FAD8A95C-F5C0-CB07-89B0-144E917EC394}"/>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3200013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BE557-BB2A-C386-B2AA-A0D9E61F67EA}"/>
              </a:ext>
            </a:extLst>
          </p:cNvPr>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a:extLst>
              <a:ext uri="{FF2B5EF4-FFF2-40B4-BE49-F238E27FC236}">
                <a16:creationId xmlns:a16="http://schemas.microsoft.com/office/drawing/2014/main" id="{525A3102-B285-8F34-5624-D17563461F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039941-A22C-8BDF-36F9-35BC44754E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a:extLst>
              <a:ext uri="{FF2B5EF4-FFF2-40B4-BE49-F238E27FC236}">
                <a16:creationId xmlns:a16="http://schemas.microsoft.com/office/drawing/2014/main" id="{8F08B536-4743-6EBA-1F3B-867DF97D5D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82829F-E233-EA06-79DA-421BF59743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a:extLst>
              <a:ext uri="{FF2B5EF4-FFF2-40B4-BE49-F238E27FC236}">
                <a16:creationId xmlns:a16="http://schemas.microsoft.com/office/drawing/2014/main" id="{45C0A650-0296-2D1B-C1C1-22F8AABB933E}"/>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8" name="Footer Placeholder 7">
            <a:extLst>
              <a:ext uri="{FF2B5EF4-FFF2-40B4-BE49-F238E27FC236}">
                <a16:creationId xmlns:a16="http://schemas.microsoft.com/office/drawing/2014/main" id="{C401C39A-EBC5-7743-652D-09A982DADFC1}"/>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89B7DAAB-2F9A-89D2-D9CD-DBCBC3DBB272}"/>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3552228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D42A-A108-123E-48F5-1E0ADFF27747}"/>
              </a:ext>
            </a:extLst>
          </p:cNvPr>
          <p:cNvSpPr>
            <a:spLocks noGrp="1"/>
          </p:cNvSpPr>
          <p:nvPr>
            <p:ph type="title"/>
          </p:nvPr>
        </p:nvSpPr>
        <p:spPr/>
        <p:txBody>
          <a:bodyPr/>
          <a:lstStyle/>
          <a:p>
            <a:r>
              <a:rPr lang="en-US"/>
              <a:t>Click to edit Master title style</a:t>
            </a:r>
            <a:endParaRPr lang="he-IL"/>
          </a:p>
        </p:txBody>
      </p:sp>
      <p:sp>
        <p:nvSpPr>
          <p:cNvPr id="3" name="Date Placeholder 2">
            <a:extLst>
              <a:ext uri="{FF2B5EF4-FFF2-40B4-BE49-F238E27FC236}">
                <a16:creationId xmlns:a16="http://schemas.microsoft.com/office/drawing/2014/main" id="{05777A72-E91F-EABF-62C3-2F30611AE44B}"/>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4" name="Footer Placeholder 3">
            <a:extLst>
              <a:ext uri="{FF2B5EF4-FFF2-40B4-BE49-F238E27FC236}">
                <a16:creationId xmlns:a16="http://schemas.microsoft.com/office/drawing/2014/main" id="{8A9C12C7-521D-468B-AD2A-72CDD4687E3C}"/>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583A862E-BF2A-1977-0BD6-A3F004E81037}"/>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4169393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7A510B-958E-C7F8-49B8-09DD9D59AC7A}"/>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3" name="Footer Placeholder 2">
            <a:extLst>
              <a:ext uri="{FF2B5EF4-FFF2-40B4-BE49-F238E27FC236}">
                <a16:creationId xmlns:a16="http://schemas.microsoft.com/office/drawing/2014/main" id="{A47647CB-BE68-8E66-AF60-C4F283654428}"/>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C5E18B75-2BB6-8EE9-2CB3-0916F73FD829}"/>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14279161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FC1FF-008D-1658-7C41-D2A5EA5E6F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a:extLst>
              <a:ext uri="{FF2B5EF4-FFF2-40B4-BE49-F238E27FC236}">
                <a16:creationId xmlns:a16="http://schemas.microsoft.com/office/drawing/2014/main" id="{BA5A185C-A964-D510-A6F8-D8791FE363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a:extLst>
              <a:ext uri="{FF2B5EF4-FFF2-40B4-BE49-F238E27FC236}">
                <a16:creationId xmlns:a16="http://schemas.microsoft.com/office/drawing/2014/main" id="{D9694EB5-3A2D-5FF0-BA1B-6694082D4F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BB8CB8-154A-8188-6940-F3340B9116F5}"/>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6" name="Footer Placeholder 5">
            <a:extLst>
              <a:ext uri="{FF2B5EF4-FFF2-40B4-BE49-F238E27FC236}">
                <a16:creationId xmlns:a16="http://schemas.microsoft.com/office/drawing/2014/main" id="{75ECB535-E591-23BE-BBB0-9613E6B2A988}"/>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355A3D63-AF13-9597-F81F-ACE549C63417}"/>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4084390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93BE7-2E72-69C6-94BA-6E6075EBBF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a:extLst>
              <a:ext uri="{FF2B5EF4-FFF2-40B4-BE49-F238E27FC236}">
                <a16:creationId xmlns:a16="http://schemas.microsoft.com/office/drawing/2014/main" id="{D79BE2C6-25A0-7329-C767-C4DF432530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a:extLst>
              <a:ext uri="{FF2B5EF4-FFF2-40B4-BE49-F238E27FC236}">
                <a16:creationId xmlns:a16="http://schemas.microsoft.com/office/drawing/2014/main" id="{EDF88247-369C-6F9E-940A-B32CF4180B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1FBA34-C862-DE33-32CC-AD468A49C67F}"/>
              </a:ext>
            </a:extLst>
          </p:cNvPr>
          <p:cNvSpPr>
            <a:spLocks noGrp="1"/>
          </p:cNvSpPr>
          <p:nvPr>
            <p:ph type="dt" sz="half" idx="10"/>
          </p:nvPr>
        </p:nvSpPr>
        <p:spPr/>
        <p:txBody>
          <a:bodyPr/>
          <a:lstStyle/>
          <a:p>
            <a:fld id="{95236F3C-E5EA-4D12-9332-A291D359EBC8}" type="datetimeFigureOut">
              <a:rPr lang="he-IL" smtClean="0"/>
              <a:t>י"ז/אייר/תשפ"ד</a:t>
            </a:fld>
            <a:endParaRPr lang="he-IL"/>
          </a:p>
        </p:txBody>
      </p:sp>
      <p:sp>
        <p:nvSpPr>
          <p:cNvPr id="6" name="Footer Placeholder 5">
            <a:extLst>
              <a:ext uri="{FF2B5EF4-FFF2-40B4-BE49-F238E27FC236}">
                <a16:creationId xmlns:a16="http://schemas.microsoft.com/office/drawing/2014/main" id="{8C3DAC73-8521-82BF-56AC-29F48F3D84B4}"/>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E01B5BBB-FB7D-ABD0-5DA6-AD378F13FB9A}"/>
              </a:ext>
            </a:extLst>
          </p:cNvPr>
          <p:cNvSpPr>
            <a:spLocks noGrp="1"/>
          </p:cNvSpPr>
          <p:nvPr>
            <p:ph type="sldNum" sz="quarter" idx="12"/>
          </p:nvPr>
        </p:nvSpPr>
        <p:spPr/>
        <p:txBody>
          <a:bodyPr/>
          <a:lstStyle/>
          <a:p>
            <a:fld id="{E4AEEF4F-A068-45C1-90B1-B697AB7B99D2}" type="slidenum">
              <a:rPr lang="he-IL" smtClean="0"/>
              <a:t>‹#›</a:t>
            </a:fld>
            <a:endParaRPr lang="he-IL"/>
          </a:p>
        </p:txBody>
      </p:sp>
    </p:spTree>
    <p:extLst>
      <p:ext uri="{BB962C8B-B14F-4D97-AF65-F5344CB8AC3E}">
        <p14:creationId xmlns:p14="http://schemas.microsoft.com/office/powerpoint/2010/main" val="2991630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5423CC-6BCD-747C-3706-4B6818274C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a:extLst>
              <a:ext uri="{FF2B5EF4-FFF2-40B4-BE49-F238E27FC236}">
                <a16:creationId xmlns:a16="http://schemas.microsoft.com/office/drawing/2014/main" id="{9D21AA44-482C-16B3-5526-5A4DCCD021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535B708B-3F4A-D11E-DF79-762FAC3CEF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5236F3C-E5EA-4D12-9332-A291D359EBC8}" type="datetimeFigureOut">
              <a:rPr lang="he-IL" smtClean="0"/>
              <a:t>י"ז/אייר/תשפ"ד</a:t>
            </a:fld>
            <a:endParaRPr lang="he-IL"/>
          </a:p>
        </p:txBody>
      </p:sp>
      <p:sp>
        <p:nvSpPr>
          <p:cNvPr id="5" name="Footer Placeholder 4">
            <a:extLst>
              <a:ext uri="{FF2B5EF4-FFF2-40B4-BE49-F238E27FC236}">
                <a16:creationId xmlns:a16="http://schemas.microsoft.com/office/drawing/2014/main" id="{2BAA8C3B-BE59-EAC0-7AE8-3B06BB5FA7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e-IL"/>
          </a:p>
        </p:txBody>
      </p:sp>
      <p:sp>
        <p:nvSpPr>
          <p:cNvPr id="6" name="Slide Number Placeholder 5">
            <a:extLst>
              <a:ext uri="{FF2B5EF4-FFF2-40B4-BE49-F238E27FC236}">
                <a16:creationId xmlns:a16="http://schemas.microsoft.com/office/drawing/2014/main" id="{77609716-6C3F-5670-6DEF-ACA4BB5F93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4AEEF4F-A068-45C1-90B1-B697AB7B99D2}" type="slidenum">
              <a:rPr lang="he-IL" smtClean="0"/>
              <a:t>‹#›</a:t>
            </a:fld>
            <a:endParaRPr lang="he-IL"/>
          </a:p>
        </p:txBody>
      </p:sp>
    </p:spTree>
    <p:extLst>
      <p:ext uri="{BB962C8B-B14F-4D97-AF65-F5344CB8AC3E}">
        <p14:creationId xmlns:p14="http://schemas.microsoft.com/office/powerpoint/2010/main" val="28465702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microsoft.com/office/2007/relationships/media" Target="../media/media2.wav"/><Relationship Id="rId7" Type="http://schemas.openxmlformats.org/officeDocument/2006/relationships/image" Target="../media/image24.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jpeg"/><Relationship Id="rId5" Type="http://schemas.openxmlformats.org/officeDocument/2006/relationships/slideLayout" Target="../slideLayouts/slideLayout1.xml"/><Relationship Id="rId4" Type="http://schemas.openxmlformats.org/officeDocument/2006/relationships/audio" Target="../media/media2.wav"/></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3" Type="http://schemas.microsoft.com/office/2007/relationships/media" Target="../media/media4.wav"/><Relationship Id="rId7" Type="http://schemas.openxmlformats.org/officeDocument/2006/relationships/image" Target="../media/image24.png"/><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1.jpeg"/><Relationship Id="rId5" Type="http://schemas.openxmlformats.org/officeDocument/2006/relationships/slideLayout" Target="../slideLayouts/slideLayout1.xml"/><Relationship Id="rId4" Type="http://schemas.openxmlformats.org/officeDocument/2006/relationships/audio" Target="../media/media4.wav"/></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941483" y="1947193"/>
            <a:ext cx="10305983" cy="3582531"/>
          </a:xfrm>
        </p:spPr>
        <p:txBody>
          <a:bodyPr anchor="t">
            <a:normAutofit/>
          </a:bodyPr>
          <a:lstStyle/>
          <a:p>
            <a:r>
              <a:rPr lang="he-IL" sz="5400" kern="100" dirty="0">
                <a:effectLst/>
                <a:latin typeface="Aptos" panose="020B0004020202020204" pitchFamily="34" charset="0"/>
                <a:ea typeface="Aptos" panose="020B0004020202020204" pitchFamily="34" charset="0"/>
                <a:cs typeface="Arial" panose="020B0604020202020204" pitchFamily="34" charset="0"/>
              </a:rPr>
              <a:t>דו"ח התקדמות - פרוייקט גמר</a:t>
            </a:r>
            <a:br>
              <a:rPr lang="he-IL" sz="5400" kern="100" dirty="0">
                <a:effectLst/>
                <a:latin typeface="Aptos" panose="020B0004020202020204" pitchFamily="34" charset="0"/>
                <a:ea typeface="Aptos" panose="020B0004020202020204" pitchFamily="34" charset="0"/>
                <a:cs typeface="Arial" panose="020B0604020202020204" pitchFamily="34" charset="0"/>
              </a:rPr>
            </a:br>
            <a:r>
              <a:rPr lang="he-IL" sz="5400" kern="100" dirty="0">
                <a:effectLst/>
                <a:latin typeface="Aptos" panose="020B0004020202020204" pitchFamily="34" charset="0"/>
                <a:ea typeface="Aptos" panose="020B0004020202020204" pitchFamily="34" charset="0"/>
                <a:cs typeface="Arial" panose="020B0604020202020204" pitchFamily="34" charset="0"/>
              </a:rPr>
              <a:t> עיבוד דיגיטלי של אותות אודיו</a:t>
            </a:r>
            <a:br>
              <a:rPr lang="he-IL" sz="5400" kern="100" dirty="0">
                <a:effectLst/>
                <a:latin typeface="Aptos" panose="020B0004020202020204" pitchFamily="34" charset="0"/>
                <a:ea typeface="Aptos" panose="020B0004020202020204" pitchFamily="34" charset="0"/>
                <a:cs typeface="Arial" panose="020B0604020202020204" pitchFamily="34" charset="0"/>
              </a:rPr>
            </a:br>
            <a:br>
              <a:rPr lang="he-IL" sz="5400" kern="100" dirty="0">
                <a:latin typeface="Aptos" panose="020B0004020202020204" pitchFamily="34" charset="0"/>
                <a:ea typeface="Aptos" panose="020B0004020202020204" pitchFamily="34" charset="0"/>
                <a:cs typeface="Arial" panose="020B0604020202020204" pitchFamily="34" charset="0"/>
              </a:rPr>
            </a:br>
            <a:r>
              <a:rPr lang="he-IL" sz="2800" kern="100" dirty="0">
                <a:latin typeface="Aptos" panose="020B0004020202020204" pitchFamily="34" charset="0"/>
                <a:ea typeface="Aptos" panose="020B0004020202020204" pitchFamily="34" charset="0"/>
                <a:cs typeface="Arial" panose="020B0604020202020204" pitchFamily="34" charset="0"/>
              </a:rPr>
              <a:t>מגיש: רותם צלישר</a:t>
            </a:r>
            <a:br>
              <a:rPr lang="he-IL" sz="2800" kern="100" dirty="0">
                <a:latin typeface="Aptos" panose="020B0004020202020204" pitchFamily="34" charset="0"/>
                <a:ea typeface="Aptos" panose="020B0004020202020204" pitchFamily="34" charset="0"/>
                <a:cs typeface="Arial" panose="020B0604020202020204" pitchFamily="34" charset="0"/>
              </a:rPr>
            </a:br>
            <a:r>
              <a:rPr lang="he-IL" sz="2800" kern="100" dirty="0">
                <a:latin typeface="Aptos" panose="020B0004020202020204" pitchFamily="34" charset="0"/>
                <a:ea typeface="Aptos" panose="020B0004020202020204" pitchFamily="34" charset="0"/>
                <a:cs typeface="Arial" panose="020B0604020202020204" pitchFamily="34" charset="0"/>
              </a:rPr>
              <a:t>מנחה: ד"ר בני גור סולומון</a:t>
            </a:r>
            <a:endParaRPr lang="he-IL" sz="2800" dirty="0">
              <a:solidFill>
                <a:schemeClr val="tx2"/>
              </a:solidFill>
            </a:endParaRPr>
          </a:p>
        </p:txBody>
      </p:sp>
    </p:spTree>
    <p:extLst>
      <p:ext uri="{BB962C8B-B14F-4D97-AF65-F5344CB8AC3E}">
        <p14:creationId xmlns:p14="http://schemas.microsoft.com/office/powerpoint/2010/main" val="1584980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u="sng" kern="100" dirty="0">
                <a:latin typeface="Aptos" panose="020B0004020202020204" pitchFamily="34" charset="0"/>
                <a:ea typeface="Aptos" panose="020B0004020202020204" pitchFamily="34" charset="0"/>
                <a:cs typeface="Arial" panose="020B0604020202020204" pitchFamily="34" charset="0"/>
              </a:rPr>
              <a:t>תכנון במישור לפלס</a:t>
            </a:r>
            <a:r>
              <a:rPr lang="en-US" sz="2800" b="1" u="sng" kern="100" dirty="0">
                <a:latin typeface="Aptos" panose="020B0004020202020204" pitchFamily="34" charset="0"/>
                <a:ea typeface="Aptos" panose="020B0004020202020204" pitchFamily="34" charset="0"/>
                <a:cs typeface="Arial" panose="020B0604020202020204" pitchFamily="34" charset="0"/>
              </a:rPr>
              <a:t>:</a:t>
            </a:r>
            <a:br>
              <a:rPr lang="he-IL" sz="2800" b="1" u="sng" kern="100" dirty="0">
                <a:latin typeface="Aptos" panose="020B0004020202020204" pitchFamily="34" charset="0"/>
                <a:ea typeface="Aptos" panose="020B0004020202020204" pitchFamily="34" charset="0"/>
                <a:cs typeface="Arial" panose="020B0604020202020204" pitchFamily="34" charset="0"/>
              </a:rPr>
            </a:br>
            <a:br>
              <a:rPr lang="en-US" sz="2200" b="1" kern="100" dirty="0">
                <a:latin typeface="Aptos" panose="020B0004020202020204" pitchFamily="34" charset="0"/>
                <a:ea typeface="Aptos" panose="020B0004020202020204" pitchFamily="34" charset="0"/>
                <a:cs typeface="Arial" panose="020B0604020202020204" pitchFamily="34" charset="0"/>
              </a:rPr>
            </a:br>
            <a:r>
              <a:rPr lang="he-IL" sz="2200" kern="100" dirty="0">
                <a:effectLst/>
                <a:latin typeface="Aptos" panose="020B0004020202020204" pitchFamily="34" charset="0"/>
                <a:ea typeface="Aptos" panose="020B0004020202020204" pitchFamily="34" charset="0"/>
                <a:cs typeface="Arial" panose="020B0604020202020204" pitchFamily="34" charset="0"/>
              </a:rPr>
              <a:t>נתכנן את המסננים הרצויים במישור לפלס.</a:t>
            </a:r>
            <a:br>
              <a:rPr lang="he-IL" sz="2200" kern="100" dirty="0">
                <a:effectLst/>
                <a:latin typeface="Aptos" panose="020B0004020202020204" pitchFamily="34" charset="0"/>
                <a:ea typeface="Aptos" panose="020B0004020202020204" pitchFamily="34" charset="0"/>
                <a:cs typeface="Arial" panose="020B0604020202020204" pitchFamily="34" charset="0"/>
              </a:rPr>
            </a:br>
            <a:r>
              <a:rPr lang="he-IL" sz="2200" kern="100" dirty="0">
                <a:effectLst/>
                <a:latin typeface="Aptos" panose="020B0004020202020204" pitchFamily="34" charset="0"/>
                <a:ea typeface="Aptos" panose="020B0004020202020204" pitchFamily="34" charset="0"/>
                <a:cs typeface="Arial" panose="020B0604020202020204" pitchFamily="34" charset="0"/>
              </a:rPr>
              <a:t>יש לזכור, כי תכנון המסננים במישור לפלס משול ל</a:t>
            </a:r>
            <a:r>
              <a:rPr lang="he-IL" sz="2200" kern="100" dirty="0">
                <a:latin typeface="Aptos" panose="020B0004020202020204" pitchFamily="34" charset="0"/>
                <a:ea typeface="Aptos" panose="020B0004020202020204" pitchFamily="34" charset="0"/>
                <a:cs typeface="Arial" panose="020B0604020202020204" pitchFamily="34" charset="0"/>
              </a:rPr>
              <a:t>פתרון משוואות בעולם ה</a:t>
            </a:r>
            <a:r>
              <a:rPr lang="he-IL" sz="2200" b="1" kern="100" dirty="0">
                <a:latin typeface="Aptos" panose="020B0004020202020204" pitchFamily="34" charset="0"/>
                <a:ea typeface="Aptos" panose="020B0004020202020204" pitchFamily="34" charset="0"/>
                <a:cs typeface="Arial" panose="020B0604020202020204" pitchFamily="34" charset="0"/>
              </a:rPr>
              <a:t>רציף</a:t>
            </a:r>
            <a:r>
              <a:rPr lang="he-IL" sz="2200" kern="100" dirty="0">
                <a:latin typeface="Aptos" panose="020B0004020202020204" pitchFamily="34" charset="0"/>
                <a:ea typeface="Aptos" panose="020B0004020202020204" pitchFamily="34" charset="0"/>
                <a:cs typeface="Arial" panose="020B0604020202020204" pitchFamily="34" charset="0"/>
              </a:rPr>
              <a:t>, בעוד בפועל, כאשר מתעסקים בעיבוד דיגיטלי אנחנו נדרשים לפתור בעיה </a:t>
            </a:r>
            <a:r>
              <a:rPr lang="he-IL" sz="2200" b="1" kern="100" dirty="0">
                <a:latin typeface="Aptos" panose="020B0004020202020204" pitchFamily="34" charset="0"/>
                <a:ea typeface="Aptos" panose="020B0004020202020204" pitchFamily="34" charset="0"/>
                <a:cs typeface="Arial" panose="020B0604020202020204" pitchFamily="34" charset="0"/>
              </a:rPr>
              <a:t>בדידה.</a:t>
            </a:r>
            <a:br>
              <a:rPr lang="he-IL" sz="2200" b="1" kern="100" dirty="0">
                <a:latin typeface="Aptos" panose="020B0004020202020204" pitchFamily="34" charset="0"/>
                <a:ea typeface="Aptos" panose="020B0004020202020204" pitchFamily="34" charset="0"/>
                <a:cs typeface="Arial" panose="020B0604020202020204" pitchFamily="34" charset="0"/>
              </a:rPr>
            </a:br>
            <a:br>
              <a:rPr lang="he-IL" sz="2200" b="1" kern="100" dirty="0">
                <a:latin typeface="Aptos" panose="020B0004020202020204" pitchFamily="34" charset="0"/>
                <a:ea typeface="Aptos" panose="020B0004020202020204" pitchFamily="34" charset="0"/>
                <a:cs typeface="Arial" panose="020B0604020202020204" pitchFamily="34" charset="0"/>
              </a:rPr>
            </a:br>
            <a:r>
              <a:rPr lang="he-IL" sz="2200" b="1" kern="100" dirty="0">
                <a:latin typeface="Aptos" panose="020B0004020202020204" pitchFamily="34" charset="0"/>
                <a:ea typeface="Aptos" panose="020B0004020202020204" pitchFamily="34" charset="0"/>
                <a:cs typeface="Arial" panose="020B0604020202020204" pitchFamily="34" charset="0"/>
              </a:rPr>
              <a:t>נתכנן במישור לפלס ונזכור כי עלינו למצוא פתרון לנקודה זו.</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098794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u="sng" kern="100" dirty="0">
                <a:latin typeface="Aptos" panose="020B0004020202020204" pitchFamily="34" charset="0"/>
                <a:ea typeface="Aptos" panose="020B0004020202020204" pitchFamily="34" charset="0"/>
                <a:cs typeface="Arial" panose="020B0604020202020204" pitchFamily="34" charset="0"/>
              </a:rPr>
              <a:t>תכנון במישור לפלס</a:t>
            </a:r>
            <a:r>
              <a:rPr lang="en-US" sz="2800" b="1" u="sng" kern="100" dirty="0">
                <a:latin typeface="Aptos" panose="020B0004020202020204" pitchFamily="34" charset="0"/>
                <a:ea typeface="Aptos" panose="020B0004020202020204" pitchFamily="34" charset="0"/>
                <a:cs typeface="Arial" panose="020B0604020202020204" pitchFamily="34" charset="0"/>
              </a:rPr>
              <a:t>:</a:t>
            </a:r>
            <a:br>
              <a:rPr lang="he-IL" sz="2800" b="1" u="sng" kern="100" dirty="0">
                <a:latin typeface="Aptos" panose="020B0004020202020204" pitchFamily="34" charset="0"/>
                <a:ea typeface="Aptos" panose="020B0004020202020204" pitchFamily="34" charset="0"/>
                <a:cs typeface="Arial" panose="020B0604020202020204" pitchFamily="34" charset="0"/>
              </a:rPr>
            </a:br>
            <a:br>
              <a:rPr lang="en-US" sz="2200" b="1" kern="100" dirty="0">
                <a:latin typeface="Aptos" panose="020B0004020202020204" pitchFamily="34" charset="0"/>
                <a:ea typeface="Aptos" panose="020B0004020202020204" pitchFamily="34" charset="0"/>
                <a:cs typeface="Arial" panose="020B0604020202020204" pitchFamily="34" charset="0"/>
              </a:rPr>
            </a:br>
            <a:r>
              <a:rPr lang="he-IL" sz="2200" kern="100" dirty="0">
                <a:latin typeface="Aptos" panose="020B0004020202020204" pitchFamily="34" charset="0"/>
                <a:ea typeface="Aptos" panose="020B0004020202020204" pitchFamily="34" charset="0"/>
                <a:cs typeface="Arial" panose="020B0604020202020204" pitchFamily="34" charset="0"/>
              </a:rPr>
              <a:t>כאמור, המשוון יהיה בנוי מ-7 יחידות עיבוד.</a:t>
            </a:r>
            <a:br>
              <a:rPr lang="he-IL" sz="2200" kern="100" dirty="0">
                <a:latin typeface="Aptos" panose="020B0004020202020204" pitchFamily="34" charset="0"/>
                <a:ea typeface="Aptos" panose="020B0004020202020204" pitchFamily="34" charset="0"/>
                <a:cs typeface="Arial" panose="020B0604020202020204" pitchFamily="34" charset="0"/>
              </a:rPr>
            </a:br>
            <a:r>
              <a:rPr lang="he-IL" sz="2200" kern="100" dirty="0">
                <a:latin typeface="Aptos" panose="020B0004020202020204" pitchFamily="34" charset="0"/>
                <a:ea typeface="Aptos" panose="020B0004020202020204" pitchFamily="34" charset="0"/>
                <a:cs typeface="Arial" panose="020B0604020202020204" pitchFamily="34" charset="0"/>
              </a:rPr>
              <a:t>יחידה אחת תטפל בנמוכים (</a:t>
            </a:r>
            <a:r>
              <a:rPr lang="en-US" sz="2200" kern="100" dirty="0">
                <a:latin typeface="Aptos" panose="020B0004020202020204" pitchFamily="34" charset="0"/>
                <a:ea typeface="Aptos" panose="020B0004020202020204" pitchFamily="34" charset="0"/>
                <a:cs typeface="Arial" panose="020B0604020202020204" pitchFamily="34" charset="0"/>
              </a:rPr>
              <a:t>Shelving</a:t>
            </a:r>
            <a:r>
              <a:rPr lang="he-IL" sz="2200" kern="100" dirty="0">
                <a:latin typeface="Aptos" panose="020B0004020202020204" pitchFamily="34" charset="0"/>
                <a:ea typeface="Aptos" panose="020B0004020202020204" pitchFamily="34" charset="0"/>
                <a:cs typeface="Arial" panose="020B0604020202020204" pitchFamily="34" charset="0"/>
              </a:rPr>
              <a:t>), אחת תטפל בגבוהים (</a:t>
            </a:r>
            <a:r>
              <a:rPr lang="en-US" sz="2200" kern="100" dirty="0">
                <a:latin typeface="Aptos" panose="020B0004020202020204" pitchFamily="34" charset="0"/>
                <a:ea typeface="Aptos" panose="020B0004020202020204" pitchFamily="34" charset="0"/>
                <a:cs typeface="Arial" panose="020B0604020202020204" pitchFamily="34" charset="0"/>
              </a:rPr>
              <a:t>Shelving</a:t>
            </a:r>
            <a:r>
              <a:rPr lang="he-IL" sz="2200" kern="100" dirty="0">
                <a:latin typeface="Aptos" panose="020B0004020202020204" pitchFamily="34" charset="0"/>
                <a:ea typeface="Aptos" panose="020B0004020202020204" pitchFamily="34" charset="0"/>
                <a:cs typeface="Arial" panose="020B0604020202020204" pitchFamily="34" charset="0"/>
              </a:rPr>
              <a:t>) ועוד חמש יחידות יטפלו בתדרי ביניים</a:t>
            </a:r>
            <a:r>
              <a:rPr lang="en-US" sz="2200" kern="100" dirty="0">
                <a:latin typeface="Aptos" panose="020B0004020202020204" pitchFamily="34" charset="0"/>
                <a:ea typeface="Aptos" panose="020B0004020202020204" pitchFamily="34" charset="0"/>
                <a:cs typeface="Arial" panose="020B0604020202020204" pitchFamily="34" charset="0"/>
              </a:rPr>
              <a:t> </a:t>
            </a:r>
            <a:r>
              <a:rPr lang="he-IL" sz="2200" kern="100" dirty="0">
                <a:latin typeface="Aptos" panose="020B0004020202020204" pitchFamily="34" charset="0"/>
                <a:ea typeface="Aptos" panose="020B0004020202020204" pitchFamily="34" charset="0"/>
                <a:cs typeface="Arial" panose="020B0604020202020204" pitchFamily="34" charset="0"/>
              </a:rPr>
              <a:t> (</a:t>
            </a:r>
            <a:r>
              <a:rPr lang="en-US" sz="2200" kern="100" dirty="0">
                <a:latin typeface="Aptos" panose="020B0004020202020204" pitchFamily="34" charset="0"/>
                <a:ea typeface="Aptos" panose="020B0004020202020204" pitchFamily="34" charset="0"/>
                <a:cs typeface="Arial" panose="020B0604020202020204" pitchFamily="34" charset="0"/>
              </a:rPr>
              <a:t>Peak</a:t>
            </a:r>
            <a:r>
              <a:rPr lang="he-IL" sz="2200" kern="100" dirty="0">
                <a:latin typeface="Aptos" panose="020B0004020202020204" pitchFamily="34" charset="0"/>
                <a:ea typeface="Aptos" panose="020B0004020202020204" pitchFamily="34" charset="0"/>
                <a:cs typeface="Arial" panose="020B0604020202020204" pitchFamily="34" charset="0"/>
              </a:rPr>
              <a:t>).</a:t>
            </a:r>
            <a:br>
              <a:rPr lang="he-IL" sz="2200" kern="100" dirty="0">
                <a:latin typeface="Aptos" panose="020B0004020202020204" pitchFamily="34" charset="0"/>
                <a:ea typeface="Aptos" panose="020B0004020202020204" pitchFamily="34" charset="0"/>
                <a:cs typeface="Arial" panose="020B0604020202020204" pitchFamily="34" charset="0"/>
              </a:rPr>
            </a:br>
            <a:br>
              <a:rPr lang="he-IL" sz="2200" kern="100" dirty="0">
                <a:latin typeface="Aptos" panose="020B0004020202020204" pitchFamily="34" charset="0"/>
                <a:ea typeface="Aptos" panose="020B0004020202020204" pitchFamily="34" charset="0"/>
                <a:cs typeface="Arial" panose="020B0604020202020204" pitchFamily="34" charset="0"/>
              </a:rPr>
            </a:br>
            <a:r>
              <a:rPr lang="he-IL" sz="2200" kern="100" dirty="0">
                <a:latin typeface="Aptos" panose="020B0004020202020204" pitchFamily="34" charset="0"/>
                <a:ea typeface="Aptos" panose="020B0004020202020204" pitchFamily="34" charset="0"/>
                <a:cs typeface="Arial" panose="020B0604020202020204" pitchFamily="34" charset="0"/>
              </a:rPr>
              <a:t>ייצוג של מסנן </a:t>
            </a:r>
            <a:r>
              <a:rPr lang="en-US" sz="2200" kern="100" dirty="0">
                <a:latin typeface="Aptos" panose="020B0004020202020204" pitchFamily="34" charset="0"/>
                <a:ea typeface="Aptos" panose="020B0004020202020204" pitchFamily="34" charset="0"/>
                <a:cs typeface="Arial" panose="020B0604020202020204" pitchFamily="34" charset="0"/>
              </a:rPr>
              <a:t>Shelving</a:t>
            </a:r>
            <a:r>
              <a:rPr lang="he-IL" sz="2200" kern="100" dirty="0">
                <a:latin typeface="Aptos" panose="020B0004020202020204" pitchFamily="34" charset="0"/>
                <a:ea typeface="Aptos" panose="020B0004020202020204" pitchFamily="34" charset="0"/>
                <a:cs typeface="Arial" panose="020B0604020202020204" pitchFamily="34" charset="0"/>
              </a:rPr>
              <a:t> במישור לפלס מורכב מ</a:t>
            </a:r>
            <a:r>
              <a:rPr lang="en-US" sz="2200" kern="100" dirty="0">
                <a:latin typeface="Aptos" panose="020B0004020202020204" pitchFamily="34" charset="0"/>
                <a:ea typeface="Aptos" panose="020B0004020202020204" pitchFamily="34" charset="0"/>
                <a:cs typeface="Arial" panose="020B0604020202020204" pitchFamily="34" charset="0"/>
              </a:rPr>
              <a:t>AP</a:t>
            </a:r>
            <a:r>
              <a:rPr lang="he-IL" sz="2200" kern="100" dirty="0">
                <a:latin typeface="Aptos" panose="020B0004020202020204" pitchFamily="34" charset="0"/>
                <a:ea typeface="Aptos" panose="020B0004020202020204" pitchFamily="34" charset="0"/>
                <a:cs typeface="Arial" panose="020B0604020202020204" pitchFamily="34" charset="0"/>
              </a:rPr>
              <a:t> בחיבור מקבילי עם </a:t>
            </a:r>
            <a:r>
              <a:rPr lang="en-US" sz="2200" kern="100" dirty="0">
                <a:latin typeface="Aptos" panose="020B0004020202020204" pitchFamily="34" charset="0"/>
                <a:ea typeface="Aptos" panose="020B0004020202020204" pitchFamily="34" charset="0"/>
                <a:cs typeface="Arial" panose="020B0604020202020204" pitchFamily="34" charset="0"/>
              </a:rPr>
              <a:t>LP</a:t>
            </a:r>
            <a:r>
              <a:rPr lang="he-IL" sz="2200" kern="100" dirty="0">
                <a:latin typeface="Aptos" panose="020B0004020202020204" pitchFamily="34" charset="0"/>
                <a:ea typeface="Aptos" panose="020B0004020202020204" pitchFamily="34" charset="0"/>
                <a:cs typeface="Arial" panose="020B0604020202020204" pitchFamily="34" charset="0"/>
              </a:rPr>
              <a:t>,</a:t>
            </a:r>
            <a:br>
              <a:rPr lang="he-IL" sz="2200" kern="100" dirty="0">
                <a:latin typeface="Aptos" panose="020B0004020202020204" pitchFamily="34" charset="0"/>
                <a:ea typeface="Aptos" panose="020B0004020202020204" pitchFamily="34" charset="0"/>
                <a:cs typeface="Arial" panose="020B0604020202020204" pitchFamily="34" charset="0"/>
              </a:rPr>
            </a:br>
            <a:r>
              <a:rPr lang="he-IL" sz="2200" kern="100" dirty="0">
                <a:latin typeface="Aptos" panose="020B0004020202020204" pitchFamily="34" charset="0"/>
                <a:ea typeface="Aptos" panose="020B0004020202020204" pitchFamily="34" charset="0"/>
                <a:cs typeface="Arial" panose="020B0604020202020204" pitchFamily="34" charset="0"/>
              </a:rPr>
              <a:t>ואם נרצה להתנות את עוצמת ההגבר בתחום המעובד בפרמטר מסויים </a:t>
            </a:r>
            <a:r>
              <a:rPr lang="en-US" sz="2200" kern="100" dirty="0">
                <a:latin typeface="Aptos" panose="020B0004020202020204" pitchFamily="34" charset="0"/>
                <a:ea typeface="Aptos" panose="020B0004020202020204" pitchFamily="34" charset="0"/>
                <a:cs typeface="Arial" panose="020B0604020202020204" pitchFamily="34" charset="0"/>
              </a:rPr>
              <a:t>V0</a:t>
            </a:r>
            <a:r>
              <a:rPr lang="he-IL" sz="2200" kern="100" dirty="0">
                <a:latin typeface="Aptos" panose="020B0004020202020204" pitchFamily="34" charset="0"/>
                <a:ea typeface="Aptos" panose="020B0004020202020204" pitchFamily="34" charset="0"/>
                <a:cs typeface="Arial" panose="020B0604020202020204" pitchFamily="34" charset="0"/>
              </a:rPr>
              <a:t>, נקבל:</a:t>
            </a:r>
            <a:br>
              <a:rPr lang="he-IL" sz="22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2462A2B6-FF0F-564E-3E13-9818F840BEB4}"/>
              </a:ext>
            </a:extLst>
          </p:cNvPr>
          <p:cNvPicPr>
            <a:picLocks noChangeAspect="1"/>
          </p:cNvPicPr>
          <p:nvPr/>
        </p:nvPicPr>
        <p:blipFill>
          <a:blip r:embed="rId3"/>
          <a:stretch>
            <a:fillRect/>
          </a:stretch>
        </p:blipFill>
        <p:spPr>
          <a:xfrm>
            <a:off x="4331278" y="4471539"/>
            <a:ext cx="2762649" cy="824671"/>
          </a:xfrm>
          <a:prstGeom prst="rect">
            <a:avLst/>
          </a:prstGeom>
        </p:spPr>
      </p:pic>
      <p:pic>
        <p:nvPicPr>
          <p:cNvPr id="9" name="Picture 8">
            <a:extLst>
              <a:ext uri="{FF2B5EF4-FFF2-40B4-BE49-F238E27FC236}">
                <a16:creationId xmlns:a16="http://schemas.microsoft.com/office/drawing/2014/main" id="{E8F38BE4-0292-116E-7780-0E607C5C61AA}"/>
              </a:ext>
            </a:extLst>
          </p:cNvPr>
          <p:cNvPicPr>
            <a:picLocks noChangeAspect="1"/>
          </p:cNvPicPr>
          <p:nvPr/>
        </p:nvPicPr>
        <p:blipFill>
          <a:blip r:embed="rId4"/>
          <a:stretch>
            <a:fillRect/>
          </a:stretch>
        </p:blipFill>
        <p:spPr>
          <a:xfrm>
            <a:off x="3971615" y="5261805"/>
            <a:ext cx="3481976" cy="982538"/>
          </a:xfrm>
          <a:prstGeom prst="rect">
            <a:avLst/>
          </a:prstGeom>
        </p:spPr>
      </p:pic>
    </p:spTree>
    <p:extLst>
      <p:ext uri="{BB962C8B-B14F-4D97-AF65-F5344CB8AC3E}">
        <p14:creationId xmlns:p14="http://schemas.microsoft.com/office/powerpoint/2010/main" val="25506692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u="sng" kern="100" dirty="0">
                <a:latin typeface="Aptos" panose="020B0004020202020204" pitchFamily="34" charset="0"/>
                <a:ea typeface="Aptos" panose="020B0004020202020204" pitchFamily="34" charset="0"/>
                <a:cs typeface="Arial" panose="020B0604020202020204" pitchFamily="34" charset="0"/>
              </a:rPr>
              <a:t>תכנון במישור לפלס</a:t>
            </a:r>
            <a:r>
              <a:rPr lang="en-US" sz="2800" b="1" u="sng" kern="100" dirty="0">
                <a:latin typeface="Aptos" panose="020B0004020202020204" pitchFamily="34" charset="0"/>
                <a:ea typeface="Aptos" panose="020B0004020202020204" pitchFamily="34" charset="0"/>
                <a:cs typeface="Arial" panose="020B0604020202020204" pitchFamily="34" charset="0"/>
              </a:rPr>
              <a:t>:</a:t>
            </a:r>
            <a:br>
              <a:rPr lang="en-US" sz="2200" b="1" kern="100" dirty="0">
                <a:latin typeface="Aptos" panose="020B0004020202020204" pitchFamily="34" charset="0"/>
                <a:ea typeface="Aptos" panose="020B0004020202020204" pitchFamily="34" charset="0"/>
                <a:cs typeface="Arial" panose="020B0604020202020204" pitchFamily="34" charset="0"/>
              </a:rPr>
            </a:br>
            <a:r>
              <a:rPr lang="he-IL" sz="2200" kern="100" dirty="0">
                <a:latin typeface="Aptos" panose="020B0004020202020204" pitchFamily="34" charset="0"/>
                <a:ea typeface="Aptos" panose="020B0004020202020204" pitchFamily="34" charset="0"/>
                <a:cs typeface="Arial" panose="020B0604020202020204" pitchFamily="34" charset="0"/>
              </a:rPr>
              <a:t>באותו האופן, נציג את המסנן המטפל בגבוהים:</a:t>
            </a:r>
            <a:br>
              <a:rPr lang="he-IL" sz="22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200" kern="100" dirty="0">
                <a:effectLst/>
                <a:latin typeface="Aptos" panose="020B0004020202020204" pitchFamily="34" charset="0"/>
                <a:ea typeface="Aptos" panose="020B0004020202020204" pitchFamily="34" charset="0"/>
                <a:cs typeface="Arial" panose="020B0604020202020204" pitchFamily="34" charset="0"/>
              </a:rPr>
              <a:t>ובתדרי הביניים:</a:t>
            </a: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7C73E87-AF7D-3A53-CE7F-57A67C8EDE9F}"/>
              </a:ext>
            </a:extLst>
          </p:cNvPr>
          <p:cNvPicPr>
            <a:picLocks noChangeAspect="1"/>
          </p:cNvPicPr>
          <p:nvPr/>
        </p:nvPicPr>
        <p:blipFill>
          <a:blip r:embed="rId3"/>
          <a:stretch>
            <a:fillRect/>
          </a:stretch>
        </p:blipFill>
        <p:spPr>
          <a:xfrm>
            <a:off x="4327071" y="2578526"/>
            <a:ext cx="2723408" cy="726243"/>
          </a:xfrm>
          <a:prstGeom prst="rect">
            <a:avLst/>
          </a:prstGeom>
        </p:spPr>
      </p:pic>
      <p:pic>
        <p:nvPicPr>
          <p:cNvPr id="8" name="Picture 7">
            <a:extLst>
              <a:ext uri="{FF2B5EF4-FFF2-40B4-BE49-F238E27FC236}">
                <a16:creationId xmlns:a16="http://schemas.microsoft.com/office/drawing/2014/main" id="{A87A9B5F-A3FD-CE77-BBA0-EE3CF7129D1B}"/>
              </a:ext>
            </a:extLst>
          </p:cNvPr>
          <p:cNvPicPr>
            <a:picLocks noChangeAspect="1"/>
          </p:cNvPicPr>
          <p:nvPr/>
        </p:nvPicPr>
        <p:blipFill>
          <a:blip r:embed="rId4"/>
          <a:stretch>
            <a:fillRect/>
          </a:stretch>
        </p:blipFill>
        <p:spPr>
          <a:xfrm>
            <a:off x="3863313" y="3119504"/>
            <a:ext cx="3650923" cy="1058239"/>
          </a:xfrm>
          <a:prstGeom prst="rect">
            <a:avLst/>
          </a:prstGeom>
        </p:spPr>
      </p:pic>
      <p:pic>
        <p:nvPicPr>
          <p:cNvPr id="11" name="Picture 10">
            <a:extLst>
              <a:ext uri="{FF2B5EF4-FFF2-40B4-BE49-F238E27FC236}">
                <a16:creationId xmlns:a16="http://schemas.microsoft.com/office/drawing/2014/main" id="{A0DCCE36-D47B-0B89-5C67-B7326E16FB29}"/>
              </a:ext>
            </a:extLst>
          </p:cNvPr>
          <p:cNvPicPr>
            <a:picLocks noChangeAspect="1"/>
          </p:cNvPicPr>
          <p:nvPr/>
        </p:nvPicPr>
        <p:blipFill>
          <a:blip r:embed="rId5"/>
          <a:stretch>
            <a:fillRect/>
          </a:stretch>
        </p:blipFill>
        <p:spPr>
          <a:xfrm>
            <a:off x="3139096" y="5122546"/>
            <a:ext cx="3050801" cy="577178"/>
          </a:xfrm>
          <a:prstGeom prst="rect">
            <a:avLst/>
          </a:prstGeom>
        </p:spPr>
      </p:pic>
      <p:pic>
        <p:nvPicPr>
          <p:cNvPr id="13" name="Picture 12">
            <a:extLst>
              <a:ext uri="{FF2B5EF4-FFF2-40B4-BE49-F238E27FC236}">
                <a16:creationId xmlns:a16="http://schemas.microsoft.com/office/drawing/2014/main" id="{6589390C-425E-3182-03B0-E704747734FA}"/>
              </a:ext>
            </a:extLst>
          </p:cNvPr>
          <p:cNvPicPr>
            <a:picLocks noChangeAspect="1"/>
          </p:cNvPicPr>
          <p:nvPr/>
        </p:nvPicPr>
        <p:blipFill>
          <a:blip r:embed="rId6"/>
          <a:stretch>
            <a:fillRect/>
          </a:stretch>
        </p:blipFill>
        <p:spPr>
          <a:xfrm>
            <a:off x="6242801" y="4805091"/>
            <a:ext cx="2293578" cy="1313796"/>
          </a:xfrm>
          <a:prstGeom prst="rect">
            <a:avLst/>
          </a:prstGeom>
        </p:spPr>
      </p:pic>
    </p:spTree>
    <p:extLst>
      <p:ext uri="{BB962C8B-B14F-4D97-AF65-F5344CB8AC3E}">
        <p14:creationId xmlns:p14="http://schemas.microsoft.com/office/powerpoint/2010/main" val="3507739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a:bodyPr>
          <a:lstStyle/>
          <a:p>
            <a:pPr marL="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he-IL" sz="1800" b="1" u="sng" kern="100" dirty="0">
                <a:effectLst/>
                <a:latin typeface="Aptos" panose="020B0004020202020204" pitchFamily="34" charset="0"/>
                <a:ea typeface="Aptos" panose="020B0004020202020204" pitchFamily="34" charset="0"/>
                <a:cs typeface="Arial" panose="020B0604020202020204" pitchFamily="34" charset="0"/>
              </a:rPr>
              <a:t>טרנספורמציית </a:t>
            </a:r>
            <a:r>
              <a:rPr lang="en-US" sz="1800" b="1" u="sng" kern="100" dirty="0">
                <a:effectLst/>
                <a:latin typeface="Aptos" panose="020B0004020202020204" pitchFamily="34" charset="0"/>
                <a:ea typeface="Aptos" panose="020B0004020202020204" pitchFamily="34" charset="0"/>
                <a:cs typeface="Arial" panose="020B0604020202020204" pitchFamily="34" charset="0"/>
              </a:rPr>
              <a:t>Z</a:t>
            </a:r>
            <a:r>
              <a:rPr lang="he-IL" sz="1800" b="1" u="sng" kern="100" dirty="0">
                <a:effectLst/>
                <a:latin typeface="Aptos" panose="020B0004020202020204" pitchFamily="34" charset="0"/>
                <a:ea typeface="Aptos" panose="020B0004020202020204" pitchFamily="34" charset="0"/>
                <a:cs typeface="Arial" panose="020B0604020202020204" pitchFamily="34" charset="0"/>
              </a:rPr>
              <a:t> (מעבר מתכנון אנלוגי לספרתי):</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כאמור, לאחר שדנים בתכנון מערכת כלשהי במישור לפלס, יש לזכור כי במישור זה אנו משערכים פתרונות למשוואות </a:t>
            </a:r>
            <a:r>
              <a:rPr lang="he-IL" sz="1800" b="1" kern="100" dirty="0">
                <a:effectLst/>
                <a:latin typeface="Aptos" panose="020B0004020202020204" pitchFamily="34" charset="0"/>
                <a:ea typeface="Aptos" panose="020B0004020202020204" pitchFamily="34" charset="0"/>
                <a:cs typeface="Arial" panose="020B0604020202020204" pitchFamily="34" charset="0"/>
              </a:rPr>
              <a:t>דיפרנציאליות ואינטגרליות</a:t>
            </a:r>
            <a:r>
              <a:rPr lang="he-IL" sz="1800" kern="100" dirty="0">
                <a:effectLst/>
                <a:latin typeface="Aptos" panose="020B0004020202020204" pitchFamily="34" charset="0"/>
                <a:ea typeface="Aptos" panose="020B0004020202020204" pitchFamily="34" charset="0"/>
                <a:cs typeface="Arial" panose="020B0604020202020204" pitchFamily="34" charset="0"/>
              </a:rPr>
              <a:t> של פונקציות </a:t>
            </a:r>
            <a:r>
              <a:rPr lang="he-IL" sz="1800" b="1" kern="100" dirty="0">
                <a:effectLst/>
                <a:latin typeface="Aptos" panose="020B0004020202020204" pitchFamily="34" charset="0"/>
                <a:ea typeface="Aptos" panose="020B0004020202020204" pitchFamily="34" charset="0"/>
                <a:cs typeface="Arial" panose="020B0604020202020204" pitchFamily="34" charset="0"/>
              </a:rPr>
              <a:t>רציפות</a:t>
            </a:r>
            <a:r>
              <a:rPr lang="he-IL" sz="1800" kern="100" dirty="0">
                <a:effectLst/>
                <a:latin typeface="Aptos" panose="020B0004020202020204" pitchFamily="34" charset="0"/>
                <a:ea typeface="Aptos" panose="020B0004020202020204" pitchFamily="34" charset="0"/>
                <a:cs typeface="Arial" panose="020B0604020202020204" pitchFamily="34" charset="0"/>
              </a:rPr>
              <a:t>. כאשר אנו דנים בעיבוד </a:t>
            </a:r>
            <a:r>
              <a:rPr lang="he-IL" sz="1800" b="1" kern="100" dirty="0">
                <a:effectLst/>
                <a:latin typeface="Aptos" panose="020B0004020202020204" pitchFamily="34" charset="0"/>
                <a:ea typeface="Aptos" panose="020B0004020202020204" pitchFamily="34" charset="0"/>
                <a:cs typeface="Arial" panose="020B0604020202020204" pitchFamily="34" charset="0"/>
              </a:rPr>
              <a:t>ספרתי</a:t>
            </a:r>
            <a:r>
              <a:rPr lang="he-IL" sz="1800" kern="100" dirty="0">
                <a:effectLst/>
                <a:latin typeface="Aptos" panose="020B0004020202020204" pitchFamily="34" charset="0"/>
                <a:ea typeface="Aptos" panose="020B0004020202020204" pitchFamily="34" charset="0"/>
                <a:cs typeface="Arial" panose="020B0604020202020204" pitchFamily="34" charset="0"/>
              </a:rPr>
              <a:t> של אותות, יש לייצר את השערוך הנ"ל בעולם ה</a:t>
            </a:r>
            <a:r>
              <a:rPr lang="he-IL" sz="1800" b="1" kern="100" dirty="0">
                <a:effectLst/>
                <a:latin typeface="Aptos" panose="020B0004020202020204" pitchFamily="34" charset="0"/>
                <a:ea typeface="Aptos" panose="020B0004020202020204" pitchFamily="34" charset="0"/>
                <a:cs typeface="Arial" panose="020B0604020202020204" pitchFamily="34" charset="0"/>
              </a:rPr>
              <a:t>בדיד</a:t>
            </a:r>
            <a:r>
              <a:rPr lang="he-IL" sz="1800" kern="100" dirty="0">
                <a:effectLst/>
                <a:latin typeface="Aptos" panose="020B0004020202020204" pitchFamily="34" charset="0"/>
                <a:ea typeface="Aptos" panose="020B0004020202020204" pitchFamily="34" charset="0"/>
                <a:cs typeface="Arial" panose="020B0604020202020204" pitchFamily="34" charset="0"/>
              </a:rPr>
              <a:t> (לדוג' – במחשב לא קיימת שום סוג של "רציפות". המידע הוא </a:t>
            </a:r>
            <a:r>
              <a:rPr lang="he-IL" sz="1800" b="1" kern="100" dirty="0">
                <a:effectLst/>
                <a:latin typeface="Aptos" panose="020B0004020202020204" pitchFamily="34" charset="0"/>
                <a:ea typeface="Aptos" panose="020B0004020202020204" pitchFamily="34" charset="0"/>
                <a:cs typeface="Arial" panose="020B0604020202020204" pitchFamily="34" charset="0"/>
              </a:rPr>
              <a:t>אותות</a:t>
            </a:r>
            <a:r>
              <a:rPr lang="he-IL" sz="1800" kern="100" dirty="0">
                <a:effectLst/>
                <a:latin typeface="Aptos" panose="020B0004020202020204" pitchFamily="34" charset="0"/>
                <a:ea typeface="Aptos" panose="020B0004020202020204" pitchFamily="34" charset="0"/>
                <a:cs typeface="Arial" panose="020B0604020202020204" pitchFamily="34" charset="0"/>
              </a:rPr>
              <a:t> בדידים המיוצגים על </a:t>
            </a:r>
            <a:r>
              <a:rPr lang="he-IL" sz="1800" b="1" kern="100" dirty="0">
                <a:effectLst/>
                <a:latin typeface="Aptos" panose="020B0004020202020204" pitchFamily="34" charset="0"/>
                <a:ea typeface="Aptos" panose="020B0004020202020204" pitchFamily="34" charset="0"/>
                <a:cs typeface="Arial" panose="020B0604020202020204" pitchFamily="34" charset="0"/>
              </a:rPr>
              <a:t>מרחב</a:t>
            </a:r>
            <a:r>
              <a:rPr lang="he-IL" sz="1800" kern="100" dirty="0">
                <a:effectLst/>
                <a:latin typeface="Aptos" panose="020B0004020202020204" pitchFamily="34" charset="0"/>
                <a:ea typeface="Aptos" panose="020B0004020202020204" pitchFamily="34" charset="0"/>
                <a:cs typeface="Arial" panose="020B0604020202020204" pitchFamily="34" charset="0"/>
              </a:rPr>
              <a:t> בדיד).</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על מנת ליישם את העיבוד בעולם הבדיד, ניתן לבצע מעבר ממישור לפלס למישור </a:t>
            </a:r>
            <a:r>
              <a:rPr lang="en-US" sz="1800" kern="100" dirty="0">
                <a:effectLst/>
                <a:latin typeface="Aptos" panose="020B0004020202020204" pitchFamily="34" charset="0"/>
                <a:ea typeface="Aptos" panose="020B0004020202020204" pitchFamily="34" charset="0"/>
                <a:cs typeface="Arial" panose="020B0604020202020204" pitchFamily="34" charset="0"/>
              </a:rPr>
              <a:t>Z</a:t>
            </a:r>
            <a:r>
              <a:rPr lang="he-IL" sz="1800" kern="100" dirty="0">
                <a:effectLst/>
                <a:latin typeface="Aptos" panose="020B0004020202020204" pitchFamily="34" charset="0"/>
                <a:ea typeface="Aptos" panose="020B0004020202020204" pitchFamily="34" charset="0"/>
                <a:cs typeface="Arial" panose="020B0604020202020204" pitchFamily="34" charset="0"/>
              </a:rPr>
              <a:t>, אשר מייצג לנו את התכנון של מערכת בדידה, עבור אותות בדידים.</a:t>
            </a:r>
            <a:br>
              <a:rPr lang="he-IL"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המע</a:t>
            </a:r>
            <a:r>
              <a:rPr lang="he-IL" sz="1800" kern="100" dirty="0">
                <a:latin typeface="Aptos" panose="020B0004020202020204" pitchFamily="34" charset="0"/>
                <a:ea typeface="Aptos" panose="020B0004020202020204" pitchFamily="34" charset="0"/>
                <a:cs typeface="Arial" panose="020B0604020202020204" pitchFamily="34" charset="0"/>
              </a:rPr>
              <a:t>בר יעשה על ידי טרנספורמציה הנקראת </a:t>
            </a:r>
            <a:r>
              <a:rPr lang="he-IL" sz="1800" b="1" kern="100" dirty="0">
                <a:latin typeface="Aptos" panose="020B0004020202020204" pitchFamily="34" charset="0"/>
                <a:ea typeface="Aptos" panose="020B0004020202020204" pitchFamily="34" charset="0"/>
                <a:cs typeface="Arial" panose="020B0604020202020204" pitchFamily="34" charset="0"/>
              </a:rPr>
              <a:t>טרנספורמציה בי לינארית</a:t>
            </a:r>
            <a:r>
              <a:rPr lang="he-IL" sz="1800" kern="100" dirty="0">
                <a:latin typeface="Aptos" panose="020B0004020202020204" pitchFamily="34" charset="0"/>
                <a:ea typeface="Aptos" panose="020B0004020202020204" pitchFamily="34" charset="0"/>
                <a:cs typeface="Arial" panose="020B0604020202020204" pitchFamily="34" charset="0"/>
              </a:rPr>
              <a:t>, המוגדרת באופן הבא:</a:t>
            </a:r>
            <a:br>
              <a:rPr lang="he-IL" sz="1800" kern="100" dirty="0">
                <a:latin typeface="Aptos" panose="020B0004020202020204" pitchFamily="34" charset="0"/>
                <a:ea typeface="Aptos" panose="020B0004020202020204" pitchFamily="34" charset="0"/>
                <a:cs typeface="Arial" panose="020B0604020202020204" pitchFamily="34" charset="0"/>
              </a:rPr>
            </a:br>
            <a:br>
              <a:rPr lang="he-IL" sz="18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2C2B845-5D42-72B0-9954-13FFBFF1E9FD}"/>
              </a:ext>
            </a:extLst>
          </p:cNvPr>
          <p:cNvPicPr>
            <a:picLocks noChangeAspect="1"/>
          </p:cNvPicPr>
          <p:nvPr/>
        </p:nvPicPr>
        <p:blipFill>
          <a:blip r:embed="rId3"/>
          <a:stretch>
            <a:fillRect/>
          </a:stretch>
        </p:blipFill>
        <p:spPr>
          <a:xfrm>
            <a:off x="3145005" y="4544629"/>
            <a:ext cx="5030800" cy="1269677"/>
          </a:xfrm>
          <a:prstGeom prst="rect">
            <a:avLst/>
          </a:prstGeom>
        </p:spPr>
      </p:pic>
    </p:spTree>
    <p:extLst>
      <p:ext uri="{BB962C8B-B14F-4D97-AF65-F5344CB8AC3E}">
        <p14:creationId xmlns:p14="http://schemas.microsoft.com/office/powerpoint/2010/main" val="1222329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a:bodyPr>
          <a:lstStyle/>
          <a:p>
            <a:pPr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he-IL" sz="1800" b="1" u="sng" kern="100" dirty="0">
                <a:effectLst/>
                <a:latin typeface="Aptos" panose="020B0004020202020204" pitchFamily="34" charset="0"/>
                <a:ea typeface="Aptos" panose="020B0004020202020204" pitchFamily="34" charset="0"/>
                <a:cs typeface="Arial" panose="020B0604020202020204" pitchFamily="34" charset="0"/>
              </a:rPr>
              <a:t>טבלת המקדמים:</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תתקבל לנו פונקצית תמסורת במישור </a:t>
            </a:r>
            <a:r>
              <a:rPr lang="en-US" sz="1800" kern="100" dirty="0">
                <a:effectLst/>
                <a:latin typeface="Aptos" panose="020B0004020202020204" pitchFamily="34" charset="0"/>
                <a:ea typeface="Aptos" panose="020B0004020202020204" pitchFamily="34" charset="0"/>
                <a:cs typeface="Arial" panose="020B0604020202020204" pitchFamily="34" charset="0"/>
              </a:rPr>
              <a:t>Z</a:t>
            </a:r>
            <a:r>
              <a:rPr lang="he-IL" sz="1800" kern="100" dirty="0">
                <a:effectLst/>
                <a:latin typeface="Aptos" panose="020B0004020202020204" pitchFamily="34" charset="0"/>
                <a:ea typeface="Aptos" panose="020B0004020202020204" pitchFamily="34" charset="0"/>
                <a:cs typeface="Arial" panose="020B0604020202020204" pitchFamily="34" charset="0"/>
              </a:rPr>
              <a:t>. נתאר אותה באופן כללי בעזרת המקדמים שלה:</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he-IL"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ניתן להראות, בהצבה של משתנה עזר                          , שאפשר לקבל טבלה המייצגת את כל ערכי המקדמים הנדרשים, לכל פונקציית תמסורת מהפונקציות שנדרשות לנו למימוש הפילטרים שציינו למעלה (טבלה בעמוד הבא).</a:t>
            </a:r>
            <a:br>
              <a:rPr lang="en-US" sz="1800"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descr="A black line with black text&#10;&#10;Description automatically generated with medium confidence">
            <a:extLst>
              <a:ext uri="{FF2B5EF4-FFF2-40B4-BE49-F238E27FC236}">
                <a16:creationId xmlns:a16="http://schemas.microsoft.com/office/drawing/2014/main" id="{A92F9CF5-B850-EE3A-B9A2-D99880358DDD}"/>
              </a:ext>
            </a:extLst>
          </p:cNvPr>
          <p:cNvPicPr>
            <a:picLocks noChangeAspect="1"/>
          </p:cNvPicPr>
          <p:nvPr/>
        </p:nvPicPr>
        <p:blipFill>
          <a:blip r:embed="rId3"/>
          <a:stretch>
            <a:fillRect/>
          </a:stretch>
        </p:blipFill>
        <p:spPr>
          <a:xfrm>
            <a:off x="3452730" y="2269156"/>
            <a:ext cx="3993098" cy="970871"/>
          </a:xfrm>
          <a:prstGeom prst="rect">
            <a:avLst/>
          </a:prstGeom>
        </p:spPr>
      </p:pic>
      <p:pic>
        <p:nvPicPr>
          <p:cNvPr id="4" name="Picture 3">
            <a:extLst>
              <a:ext uri="{FF2B5EF4-FFF2-40B4-BE49-F238E27FC236}">
                <a16:creationId xmlns:a16="http://schemas.microsoft.com/office/drawing/2014/main" id="{1EE03DCA-A38F-9C8B-6CF9-DFAA5EC2AA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5057" y="3357624"/>
            <a:ext cx="1418835" cy="422922"/>
          </a:xfrm>
          <a:prstGeom prst="rect">
            <a:avLst/>
          </a:prstGeom>
        </p:spPr>
      </p:pic>
    </p:spTree>
    <p:extLst>
      <p:ext uri="{BB962C8B-B14F-4D97-AF65-F5344CB8AC3E}">
        <p14:creationId xmlns:p14="http://schemas.microsoft.com/office/powerpoint/2010/main" val="398901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a:bodyPr>
          <a:lstStyle/>
          <a:p>
            <a:pPr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he-IL" sz="1800" b="1" u="sng" kern="100" dirty="0">
                <a:effectLst/>
                <a:latin typeface="Aptos" panose="020B0004020202020204" pitchFamily="34" charset="0"/>
                <a:ea typeface="Aptos" panose="020B0004020202020204" pitchFamily="34" charset="0"/>
                <a:cs typeface="Arial" panose="020B0604020202020204" pitchFamily="34" charset="0"/>
              </a:rPr>
              <a:t>טבלת המקדמים:</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C5B7BA9-565D-1B0F-7948-6BC6100006E3}"/>
              </a:ext>
            </a:extLst>
          </p:cNvPr>
          <p:cNvPicPr>
            <a:picLocks noChangeAspect="1"/>
          </p:cNvPicPr>
          <p:nvPr/>
        </p:nvPicPr>
        <p:blipFill>
          <a:blip r:embed="rId3"/>
          <a:stretch>
            <a:fillRect/>
          </a:stretch>
        </p:blipFill>
        <p:spPr>
          <a:xfrm>
            <a:off x="447632" y="1703542"/>
            <a:ext cx="5274310" cy="2393950"/>
          </a:xfrm>
          <a:prstGeom prst="rect">
            <a:avLst/>
          </a:prstGeom>
        </p:spPr>
      </p:pic>
      <p:pic>
        <p:nvPicPr>
          <p:cNvPr id="6" name="Picture 5" descr="A diagram of a number of objects&#10;&#10;Description automatically generated with medium confidence">
            <a:extLst>
              <a:ext uri="{FF2B5EF4-FFF2-40B4-BE49-F238E27FC236}">
                <a16:creationId xmlns:a16="http://schemas.microsoft.com/office/drawing/2014/main" id="{76F2E532-312B-2C87-4E38-4B7FF2787A5A}"/>
              </a:ext>
            </a:extLst>
          </p:cNvPr>
          <p:cNvPicPr>
            <a:picLocks noChangeAspect="1"/>
          </p:cNvPicPr>
          <p:nvPr/>
        </p:nvPicPr>
        <p:blipFill>
          <a:blip r:embed="rId4"/>
          <a:stretch>
            <a:fillRect/>
          </a:stretch>
        </p:blipFill>
        <p:spPr>
          <a:xfrm>
            <a:off x="5721942" y="1846869"/>
            <a:ext cx="5274310" cy="1848485"/>
          </a:xfrm>
          <a:prstGeom prst="rect">
            <a:avLst/>
          </a:prstGeom>
        </p:spPr>
      </p:pic>
      <p:pic>
        <p:nvPicPr>
          <p:cNvPr id="8" name="Picture 7" descr="A white paper with black text and numbers&#10;&#10;Description automatically generated">
            <a:extLst>
              <a:ext uri="{FF2B5EF4-FFF2-40B4-BE49-F238E27FC236}">
                <a16:creationId xmlns:a16="http://schemas.microsoft.com/office/drawing/2014/main" id="{A91D039D-07D7-524F-C8D5-139D50D8EBBC}"/>
              </a:ext>
            </a:extLst>
          </p:cNvPr>
          <p:cNvPicPr>
            <a:picLocks noChangeAspect="1"/>
          </p:cNvPicPr>
          <p:nvPr/>
        </p:nvPicPr>
        <p:blipFill>
          <a:blip r:embed="rId5"/>
          <a:stretch>
            <a:fillRect/>
          </a:stretch>
        </p:blipFill>
        <p:spPr>
          <a:xfrm>
            <a:off x="447632" y="4372150"/>
            <a:ext cx="5274310" cy="1927225"/>
          </a:xfrm>
          <a:prstGeom prst="rect">
            <a:avLst/>
          </a:prstGeom>
        </p:spPr>
      </p:pic>
      <p:sp>
        <p:nvSpPr>
          <p:cNvPr id="9" name="TextBox 8">
            <a:extLst>
              <a:ext uri="{FF2B5EF4-FFF2-40B4-BE49-F238E27FC236}">
                <a16:creationId xmlns:a16="http://schemas.microsoft.com/office/drawing/2014/main" id="{1BFA020D-31D9-0DC6-A95B-A011FAEC9087}"/>
              </a:ext>
            </a:extLst>
          </p:cNvPr>
          <p:cNvSpPr txBox="1"/>
          <p:nvPr/>
        </p:nvSpPr>
        <p:spPr>
          <a:xfrm>
            <a:off x="5452619" y="4588261"/>
            <a:ext cx="5792725" cy="923330"/>
          </a:xfrm>
          <a:prstGeom prst="rect">
            <a:avLst/>
          </a:prstGeom>
          <a:noFill/>
        </p:spPr>
        <p:txBody>
          <a:bodyPr wrap="square" rtlCol="1">
            <a:spAutoFit/>
          </a:bodyPr>
          <a:lstStyle/>
          <a:p>
            <a:pPr algn="r"/>
            <a:r>
              <a:rPr lang="he-IL" sz="1800" kern="100" dirty="0">
                <a:effectLst/>
                <a:latin typeface="Aptos" panose="020B0004020202020204" pitchFamily="34" charset="0"/>
                <a:ea typeface="Aptos" panose="020B0004020202020204" pitchFamily="34" charset="0"/>
                <a:cs typeface="Arial" panose="020B0604020202020204" pitchFamily="34" charset="0"/>
              </a:rPr>
              <a:t>בטבלה זו נשתמש בפועל, על מנת לחשב את המקדמים לכל אחד מהפילטרים הנדרשים למימוש המשוון.</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endParaRPr lang="he-IL" dirty="0"/>
          </a:p>
        </p:txBody>
      </p:sp>
    </p:spTree>
    <p:extLst>
      <p:ext uri="{BB962C8B-B14F-4D97-AF65-F5344CB8AC3E}">
        <p14:creationId xmlns:p14="http://schemas.microsoft.com/office/powerpoint/2010/main" val="2021351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ישנן 3 פונקציות מטלב (מצורפות להגשה) שמטרתן לחשב, ולהחזיר את מקדמי המסננים. שלושת הפונקציות מקבלות כקלט את התדר המרכזי </a:t>
            </a:r>
            <a:r>
              <a:rPr lang="en-US" sz="1800" kern="100" dirty="0">
                <a:effectLst/>
                <a:latin typeface="Aptos" panose="020B0004020202020204" pitchFamily="34" charset="0"/>
                <a:ea typeface="Aptos" panose="020B0004020202020204" pitchFamily="34" charset="0"/>
                <a:cs typeface="Arial" panose="020B0604020202020204" pitchFamily="34" charset="0"/>
              </a:rPr>
              <a:t>fc</a:t>
            </a:r>
            <a:r>
              <a:rPr lang="he-IL" sz="1800" kern="100" dirty="0">
                <a:effectLst/>
                <a:latin typeface="Aptos" panose="020B0004020202020204" pitchFamily="34" charset="0"/>
                <a:ea typeface="Aptos" panose="020B0004020202020204" pitchFamily="34" charset="0"/>
                <a:cs typeface="Arial" panose="020B0604020202020204" pitchFamily="34" charset="0"/>
              </a:rPr>
              <a:t>, ההגבר </a:t>
            </a:r>
            <a:r>
              <a:rPr lang="en-US" sz="1800" kern="100" dirty="0" err="1">
                <a:effectLst/>
                <a:latin typeface="Aptos" panose="020B0004020202020204" pitchFamily="34" charset="0"/>
                <a:ea typeface="Aptos" panose="020B0004020202020204" pitchFamily="34" charset="0"/>
                <a:cs typeface="Arial" panose="020B0604020202020204" pitchFamily="34" charset="0"/>
              </a:rPr>
              <a:t>Gdb</a:t>
            </a:r>
            <a:r>
              <a:rPr lang="he-IL" sz="1800" kern="100" dirty="0">
                <a:effectLst/>
                <a:latin typeface="Aptos" panose="020B0004020202020204" pitchFamily="34" charset="0"/>
                <a:ea typeface="Aptos" panose="020B0004020202020204" pitchFamily="34" charset="0"/>
                <a:cs typeface="Arial" panose="020B0604020202020204" pitchFamily="34" charset="0"/>
              </a:rPr>
              <a:t> ותדר הדגימה של המערכת </a:t>
            </a:r>
            <a:r>
              <a:rPr lang="en-US" sz="1800" kern="100" dirty="0">
                <a:effectLst/>
                <a:latin typeface="Aptos" panose="020B0004020202020204" pitchFamily="34" charset="0"/>
                <a:ea typeface="Aptos" panose="020B0004020202020204" pitchFamily="34" charset="0"/>
                <a:cs typeface="Arial" panose="020B0604020202020204" pitchFamily="34" charset="0"/>
              </a:rPr>
              <a:t>fs</a:t>
            </a:r>
            <a:r>
              <a:rPr lang="he-IL" sz="1800" kern="100" dirty="0">
                <a:effectLst/>
                <a:latin typeface="Aptos" panose="020B0004020202020204" pitchFamily="34" charset="0"/>
                <a:ea typeface="Aptos" panose="020B0004020202020204" pitchFamily="34" charset="0"/>
                <a:cs typeface="Arial" panose="020B0604020202020204" pitchFamily="34" charset="0"/>
              </a:rPr>
              <a:t>. חישוב מקדמי ה</a:t>
            </a:r>
            <a:r>
              <a:rPr lang="en-US" sz="1800" kern="100" dirty="0">
                <a:effectLst/>
                <a:latin typeface="Aptos" panose="020B0004020202020204" pitchFamily="34" charset="0"/>
                <a:ea typeface="Aptos" panose="020B0004020202020204" pitchFamily="34" charset="0"/>
                <a:cs typeface="Arial" panose="020B0604020202020204" pitchFamily="34" charset="0"/>
              </a:rPr>
              <a:t>PEAK</a:t>
            </a:r>
            <a:r>
              <a:rPr lang="he-IL" sz="1800" kern="100" dirty="0">
                <a:effectLst/>
                <a:latin typeface="Aptos" panose="020B0004020202020204" pitchFamily="34" charset="0"/>
                <a:ea typeface="Aptos" panose="020B0004020202020204" pitchFamily="34" charset="0"/>
                <a:cs typeface="Arial" panose="020B0604020202020204" pitchFamily="34" charset="0"/>
              </a:rPr>
              <a:t> דורש גם את גורם הטיב ולכן הפונקציה מקבלת גם את רוחב הסרט כפרמטר.</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חתימות הפונקציות:</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solidFill>
                  <a:srgbClr val="0E00FF"/>
                </a:solidFill>
                <a:effectLst/>
                <a:latin typeface="Consolas" panose="020B0609020204030204" pitchFamily="49" charset="0"/>
                <a:ea typeface="Times New Roman" panose="02020603050405020304" pitchFamily="18" charset="0"/>
                <a:cs typeface="Times New Roman" panose="02020603050405020304" pitchFamily="18" charset="0"/>
              </a:rPr>
              <a:t>function </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b,a</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calc_bp_coeffs</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fc,Gdb,BW</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fs)</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solidFill>
                  <a:srgbClr val="0E00FF"/>
                </a:solidFill>
                <a:effectLst/>
                <a:latin typeface="Consolas" panose="020B0609020204030204" pitchFamily="49" charset="0"/>
                <a:ea typeface="Times New Roman" panose="02020603050405020304" pitchFamily="18" charset="0"/>
                <a:cs typeface="Times New Roman" panose="02020603050405020304" pitchFamily="18" charset="0"/>
              </a:rPr>
              <a:t>function </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b,a</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calc_hp_coeffs</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fc,Gdb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fs)</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solidFill>
                  <a:srgbClr val="0E00FF"/>
                </a:solidFill>
                <a:effectLst/>
                <a:latin typeface="Consolas" panose="020B0609020204030204" pitchFamily="49" charset="0"/>
                <a:ea typeface="Times New Roman" panose="02020603050405020304" pitchFamily="18" charset="0"/>
                <a:cs typeface="Times New Roman" panose="02020603050405020304" pitchFamily="18" charset="0"/>
              </a:rPr>
              <a:t>function </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b,a</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calc_lp_coeffs</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fc,Gdb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fs)</a:t>
            </a:r>
            <a:br>
              <a:rPr lang="he-IL" sz="1800" kern="0" dirty="0">
                <a:effectLst/>
                <a:latin typeface="Consolas" panose="020B0609020204030204" pitchFamily="49" charset="0"/>
                <a:ea typeface="Times New Roman" panose="02020603050405020304" pitchFamily="18"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כל אחת משבעת יחידות העיבוד מקבלת מבנה לוגי המכיל את המקדמים שלה, התדר המרכזי ביחס אליו היא מעבדת, ההגבר ותדר הדגימה (כאשר הגבר 0 אומר שהמערכת לא מעבדת והיא ב</a:t>
            </a:r>
            <a:r>
              <a:rPr lang="en-US" sz="1800" kern="100" dirty="0">
                <a:effectLst/>
                <a:latin typeface="Aptos" panose="020B0004020202020204" pitchFamily="34" charset="0"/>
                <a:ea typeface="Aptos" panose="020B0004020202020204" pitchFamily="34" charset="0"/>
                <a:cs typeface="Arial" panose="020B0604020202020204" pitchFamily="34" charset="0"/>
              </a:rPr>
              <a:t>BYPASS</a:t>
            </a:r>
            <a:r>
              <a:rPr lang="he-IL" sz="1800" kern="100" dirty="0">
                <a:effectLst/>
                <a:latin typeface="Aptos" panose="020B0004020202020204" pitchFamily="34" charset="0"/>
                <a:ea typeface="Aptos" panose="020B0004020202020204" pitchFamily="34" charset="0"/>
                <a:cs typeface="Arial" panose="020B0604020202020204" pitchFamily="34" charset="0"/>
              </a:rPr>
              <a:t>). לדוגמא:</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solidFill>
                  <a:srgbClr val="008013"/>
                </a:solidFill>
                <a:effectLst/>
                <a:latin typeface="Consolas" panose="020B0609020204030204" pitchFamily="49" charset="0"/>
                <a:ea typeface="Times New Roman" panose="02020603050405020304" pitchFamily="18" charset="0"/>
                <a:cs typeface="Times New Roman" panose="02020603050405020304" pitchFamily="18" charset="0"/>
              </a:rPr>
              <a:t>% calc </a:t>
            </a:r>
            <a:r>
              <a:rPr lang="en-US" sz="1800" kern="0" dirty="0" err="1">
                <a:solidFill>
                  <a:srgbClr val="008013"/>
                </a:solidFill>
                <a:effectLst/>
                <a:latin typeface="Consolas" panose="020B0609020204030204" pitchFamily="49" charset="0"/>
                <a:ea typeface="Times New Roman" panose="02020603050405020304" pitchFamily="18" charset="0"/>
                <a:cs typeface="Times New Roman" panose="02020603050405020304" pitchFamily="18" charset="0"/>
              </a:rPr>
              <a:t>coeffs</a:t>
            </a:r>
            <a:r>
              <a:rPr lang="en-US" sz="1800" kern="0" dirty="0">
                <a:solidFill>
                  <a:srgbClr val="008013"/>
                </a:solidFill>
                <a:effectLst/>
                <a:latin typeface="Consolas" panose="020B0609020204030204" pitchFamily="49" charset="0"/>
                <a:ea typeface="Times New Roman" panose="02020603050405020304" pitchFamily="18" charset="0"/>
                <a:cs typeface="Times New Roman" panose="02020603050405020304" pitchFamily="18"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hp1.Gdb = 10; hp1.fc = 500;</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[hp1.b,hp1.a]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calc_lp_coeffs</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(hp1.fc,hp1.Gdb ,fs);</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259398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a:bodyPr>
          <a:lstStyle/>
          <a:p>
            <a:pPr marL="22860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הדגמה של תגובת התדר הכוללת של המשוון המורכב מ-7 יחידות עיבוד:</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821587DB-E38E-3B57-CCA3-31D9C399FDDE}"/>
              </a:ext>
            </a:extLst>
          </p:cNvPr>
          <p:cNvPicPr>
            <a:picLocks noChangeAspect="1"/>
          </p:cNvPicPr>
          <p:nvPr/>
        </p:nvPicPr>
        <p:blipFill>
          <a:blip r:embed="rId3"/>
          <a:stretch>
            <a:fillRect/>
          </a:stretch>
        </p:blipFill>
        <p:spPr>
          <a:xfrm>
            <a:off x="3574986" y="2229606"/>
            <a:ext cx="4305935" cy="3880485"/>
          </a:xfrm>
          <a:prstGeom prst="rect">
            <a:avLst/>
          </a:prstGeom>
        </p:spPr>
      </p:pic>
    </p:spTree>
    <p:extLst>
      <p:ext uri="{BB962C8B-B14F-4D97-AF65-F5344CB8AC3E}">
        <p14:creationId xmlns:p14="http://schemas.microsoft.com/office/powerpoint/2010/main" val="331104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הדגמת תוצאות העיבוד בעבור האות הבא:</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CF03166-0146-6C7D-46D8-EFA06E9EF99D}"/>
              </a:ext>
            </a:extLst>
          </p:cNvPr>
          <p:cNvPicPr>
            <a:picLocks noChangeAspect="1"/>
          </p:cNvPicPr>
          <p:nvPr/>
        </p:nvPicPr>
        <p:blipFill>
          <a:blip r:embed="rId3"/>
          <a:stretch>
            <a:fillRect/>
          </a:stretch>
        </p:blipFill>
        <p:spPr>
          <a:xfrm>
            <a:off x="2126724" y="2026181"/>
            <a:ext cx="6639692" cy="3605226"/>
          </a:xfrm>
          <a:prstGeom prst="rect">
            <a:avLst/>
          </a:prstGeom>
        </p:spPr>
      </p:pic>
    </p:spTree>
    <p:extLst>
      <p:ext uri="{BB962C8B-B14F-4D97-AF65-F5344CB8AC3E}">
        <p14:creationId xmlns:p14="http://schemas.microsoft.com/office/powerpoint/2010/main" val="4125075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כשנעביר את האות ביחידת העיבוד בעלת תגובת התדר שצורפה בשקפים הקודמים, נקבל במוצא את התמונה:</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latin typeface="Aptos" panose="020B0004020202020204" pitchFamily="34" charset="0"/>
                <a:ea typeface="Aptos" panose="020B0004020202020204" pitchFamily="34" charset="0"/>
                <a:cs typeface="Arial" panose="020B0604020202020204" pitchFamily="34" charset="0"/>
              </a:rPr>
              <a:t>קבצי המטלב מצורפים להגשה וניתן לעשות בהם שימוש נוסף ועריכות, למעוניינים להמשיך לחקור.</a:t>
            </a: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4B3EECBF-5227-5581-47F4-E46466A2831D}"/>
              </a:ext>
            </a:extLst>
          </p:cNvPr>
          <p:cNvPicPr>
            <a:picLocks noChangeAspect="1"/>
          </p:cNvPicPr>
          <p:nvPr/>
        </p:nvPicPr>
        <p:blipFill>
          <a:blip r:embed="rId3"/>
          <a:stretch>
            <a:fillRect/>
          </a:stretch>
        </p:blipFill>
        <p:spPr>
          <a:xfrm>
            <a:off x="1828801" y="1780154"/>
            <a:ext cx="7853226" cy="4257534"/>
          </a:xfrm>
          <a:prstGeom prst="rect">
            <a:avLst/>
          </a:prstGeom>
        </p:spPr>
      </p:pic>
    </p:spTree>
    <p:extLst>
      <p:ext uri="{BB962C8B-B14F-4D97-AF65-F5344CB8AC3E}">
        <p14:creationId xmlns:p14="http://schemas.microsoft.com/office/powerpoint/2010/main" val="2833545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256674" y="155928"/>
            <a:ext cx="11808939" cy="6702072"/>
          </a:xfrm>
        </p:spPr>
        <p:txBody>
          <a:bodyPr anchor="t">
            <a:normAutofit/>
          </a:bodyPr>
          <a:lstStyle/>
          <a:p>
            <a:r>
              <a:rPr lang="he-IL" sz="5400" dirty="0">
                <a:solidFill>
                  <a:schemeClr val="tx2"/>
                </a:solidFill>
              </a:rPr>
              <a:t>חלקי הפרוייקט:</a:t>
            </a:r>
            <a:br>
              <a:rPr lang="he-IL" sz="5400" dirty="0">
                <a:solidFill>
                  <a:schemeClr val="tx2"/>
                </a:solidFill>
              </a:rPr>
            </a:br>
            <a:br>
              <a:rPr lang="he-IL" sz="5400" dirty="0">
                <a:solidFill>
                  <a:schemeClr val="tx2"/>
                </a:solidFill>
              </a:rPr>
            </a:br>
            <a:r>
              <a:rPr lang="he-IL" sz="3200" dirty="0">
                <a:solidFill>
                  <a:schemeClr val="tx2"/>
                </a:solidFill>
              </a:rPr>
              <a:t>הפרוייקט יחולק לשלושה פרקים:</a:t>
            </a:r>
            <a:br>
              <a:rPr lang="he-IL" sz="3200" dirty="0">
                <a:solidFill>
                  <a:schemeClr val="tx2"/>
                </a:solidFill>
              </a:rPr>
            </a:br>
            <a:br>
              <a:rPr lang="he-IL" sz="3200" dirty="0">
                <a:solidFill>
                  <a:schemeClr val="tx2"/>
                </a:solidFill>
              </a:rPr>
            </a:br>
            <a:r>
              <a:rPr lang="he-IL" sz="3200" dirty="0">
                <a:solidFill>
                  <a:schemeClr val="tx2"/>
                </a:solidFill>
              </a:rPr>
              <a:t>1. </a:t>
            </a:r>
            <a:r>
              <a:rPr lang="he-IL" sz="2400" u="sng" dirty="0">
                <a:solidFill>
                  <a:schemeClr val="tx2"/>
                </a:solidFill>
              </a:rPr>
              <a:t>משוונים</a:t>
            </a:r>
            <a:r>
              <a:rPr lang="he-IL" sz="2400" dirty="0">
                <a:solidFill>
                  <a:schemeClr val="tx2"/>
                </a:solidFill>
              </a:rPr>
              <a:t> – פרק העוסק בשיטות איזון ספקטרלי של אותות אודיו. בפרק זה אציג את הדרך למימוש יחידת עיבוד, שתוכל לקחת אות כניסה ולעבד אותו לפי רצון המשתמש.</a:t>
            </a:r>
            <a:br>
              <a:rPr lang="he-IL" sz="2400" dirty="0">
                <a:solidFill>
                  <a:schemeClr val="tx2"/>
                </a:solidFill>
              </a:rPr>
            </a:br>
            <a:br>
              <a:rPr lang="he-IL" sz="2400" dirty="0">
                <a:solidFill>
                  <a:schemeClr val="tx2"/>
                </a:solidFill>
              </a:rPr>
            </a:br>
            <a:r>
              <a:rPr lang="he-IL" sz="2400" dirty="0">
                <a:solidFill>
                  <a:schemeClr val="tx2"/>
                </a:solidFill>
              </a:rPr>
              <a:t>2. </a:t>
            </a:r>
            <a:r>
              <a:rPr lang="he-IL" sz="2400" u="sng" dirty="0">
                <a:solidFill>
                  <a:schemeClr val="tx2"/>
                </a:solidFill>
              </a:rPr>
              <a:t>סימולציית חדר</a:t>
            </a:r>
            <a:r>
              <a:rPr lang="he-IL" sz="2400" dirty="0">
                <a:solidFill>
                  <a:schemeClr val="tx2"/>
                </a:solidFill>
              </a:rPr>
              <a:t> – פרק העוסק בשיטות לחיקוי התופעות העוברות על גל קול המתפשט בחדר בעל אקוסטיקה מסויימת, על ידי עיבוד דיגיטלי בלבד.</a:t>
            </a:r>
            <a:br>
              <a:rPr lang="he-IL" sz="2400" dirty="0">
                <a:solidFill>
                  <a:schemeClr val="tx2"/>
                </a:solidFill>
              </a:rPr>
            </a:br>
            <a:br>
              <a:rPr lang="he-IL" sz="2400" dirty="0">
                <a:solidFill>
                  <a:schemeClr val="tx2"/>
                </a:solidFill>
              </a:rPr>
            </a:br>
            <a:r>
              <a:rPr lang="he-IL" sz="2400" dirty="0">
                <a:solidFill>
                  <a:schemeClr val="tx2"/>
                </a:solidFill>
              </a:rPr>
              <a:t>3. </a:t>
            </a:r>
            <a:r>
              <a:rPr lang="he-IL" sz="2400" u="sng" dirty="0">
                <a:solidFill>
                  <a:schemeClr val="tx2"/>
                </a:solidFill>
              </a:rPr>
              <a:t>למידת מכונה</a:t>
            </a:r>
            <a:r>
              <a:rPr lang="he-IL" sz="2400" dirty="0">
                <a:solidFill>
                  <a:schemeClr val="tx2"/>
                </a:solidFill>
              </a:rPr>
              <a:t> – פרק העוסק בשיטות למידה סטטיסטית ולמידה עמוקה, על מנת לפתח את היכולת של המכונה לתייג ולמיין קטעי אודיו על פי מאפיינים שונים.</a:t>
            </a:r>
          </a:p>
        </p:txBody>
      </p:sp>
    </p:spTree>
    <p:extLst>
      <p:ext uri="{BB962C8B-B14F-4D97-AF65-F5344CB8AC3E}">
        <p14:creationId xmlns:p14="http://schemas.microsoft.com/office/powerpoint/2010/main" val="3424179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latin typeface="Aptos" panose="020B0004020202020204" pitchFamily="34" charset="0"/>
                <a:ea typeface="Aptos" panose="020B0004020202020204" pitchFamily="34" charset="0"/>
                <a:cs typeface="Arial" panose="020B0604020202020204" pitchFamily="34" charset="0"/>
              </a:rPr>
              <a:t>כאן מוצגים בעבור אות שמע קצר: ספקטרוגרמת המקור,</a:t>
            </a:r>
            <a:r>
              <a:rPr lang="en-US" sz="1800" kern="100" dirty="0">
                <a:latin typeface="Aptos" panose="020B0004020202020204" pitchFamily="34" charset="0"/>
                <a:ea typeface="Aptos" panose="020B0004020202020204" pitchFamily="34" charset="0"/>
                <a:cs typeface="Arial" panose="020B0604020202020204" pitchFamily="34" charset="0"/>
              </a:rPr>
              <a:t> </a:t>
            </a:r>
            <a:r>
              <a:rPr lang="he-IL" sz="1800" kern="100" dirty="0">
                <a:latin typeface="Aptos" panose="020B0004020202020204" pitchFamily="34" charset="0"/>
                <a:ea typeface="Aptos" panose="020B0004020202020204" pitchFamily="34" charset="0"/>
                <a:cs typeface="Arial" panose="020B0604020202020204" pitchFamily="34" charset="0"/>
              </a:rPr>
              <a:t>קונפיגורציית המשוון והאות המעובד.</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latin typeface="Aptos" panose="020B0004020202020204" pitchFamily="34" charset="0"/>
                <a:ea typeface="Aptos" panose="020B0004020202020204" pitchFamily="34" charset="0"/>
                <a:cs typeface="Arial" panose="020B0604020202020204" pitchFamily="34" charset="0"/>
              </a:rPr>
              <a:t>קבצי המטלב מצורפים להגשה וניתן לעשות בהם שימוש נוסף ועריכות, למעוניינים להמשיך לחקור.</a:t>
            </a: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78CCD62-7DD2-AE35-9BE7-E81F817D1B0A}"/>
              </a:ext>
            </a:extLst>
          </p:cNvPr>
          <p:cNvPicPr>
            <a:picLocks noChangeAspect="1"/>
          </p:cNvPicPr>
          <p:nvPr/>
        </p:nvPicPr>
        <p:blipFill>
          <a:blip r:embed="rId3"/>
          <a:stretch>
            <a:fillRect/>
          </a:stretch>
        </p:blipFill>
        <p:spPr>
          <a:xfrm>
            <a:off x="4541929" y="1847655"/>
            <a:ext cx="7620000" cy="4274344"/>
          </a:xfrm>
          <a:prstGeom prst="rect">
            <a:avLst/>
          </a:prstGeom>
        </p:spPr>
      </p:pic>
      <p:pic>
        <p:nvPicPr>
          <p:cNvPr id="10" name="Picture 9">
            <a:extLst>
              <a:ext uri="{FF2B5EF4-FFF2-40B4-BE49-F238E27FC236}">
                <a16:creationId xmlns:a16="http://schemas.microsoft.com/office/drawing/2014/main" id="{7BC4D642-5C9D-2E4C-C7B2-8E62A9CCA30E}"/>
              </a:ext>
            </a:extLst>
          </p:cNvPr>
          <p:cNvPicPr>
            <a:picLocks noChangeAspect="1"/>
          </p:cNvPicPr>
          <p:nvPr/>
        </p:nvPicPr>
        <p:blipFill>
          <a:blip r:embed="rId4"/>
          <a:stretch>
            <a:fillRect/>
          </a:stretch>
        </p:blipFill>
        <p:spPr>
          <a:xfrm>
            <a:off x="30071" y="2787285"/>
            <a:ext cx="5250632" cy="2828328"/>
          </a:xfrm>
          <a:prstGeom prst="rect">
            <a:avLst/>
          </a:prstGeom>
        </p:spPr>
      </p:pic>
    </p:spTree>
    <p:extLst>
      <p:ext uri="{BB962C8B-B14F-4D97-AF65-F5344CB8AC3E}">
        <p14:creationId xmlns:p14="http://schemas.microsoft.com/office/powerpoint/2010/main" val="3131305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6">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latin typeface="Aptos" panose="020B0004020202020204" pitchFamily="34" charset="0"/>
                <a:ea typeface="Aptos" panose="020B0004020202020204" pitchFamily="34" charset="0"/>
                <a:cs typeface="Arial" panose="020B0604020202020204" pitchFamily="34" charset="0"/>
              </a:rPr>
              <a:t>הדגמת שמע לאות המעובד מהשקופית הקודמת:</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סינגל נקי:</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סיגנל מעובד: </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מה תהיה אפליקציה טובה לתוצאת האיקווליזציה הספציפית הזו?</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latin typeface="Aptos" panose="020B0004020202020204" pitchFamily="34" charset="0"/>
                <a:ea typeface="Aptos" panose="020B0004020202020204" pitchFamily="34" charset="0"/>
                <a:cs typeface="Arial" panose="020B0604020202020204" pitchFamily="34" charset="0"/>
              </a:rPr>
              <a:t>קבצי המטלב מצורפים להגשה וניתן לעשות בהם שימוש נוסף ועריכות, למעוניינים להמשיך לחקור.</a:t>
            </a: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6" name="EQExample">
            <a:hlinkClick r:id="" action="ppaction://media"/>
            <a:extLst>
              <a:ext uri="{FF2B5EF4-FFF2-40B4-BE49-F238E27FC236}">
                <a16:creationId xmlns:a16="http://schemas.microsoft.com/office/drawing/2014/main" id="{DE80D065-CA36-529B-77AA-5E56838208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98498" y="2100724"/>
            <a:ext cx="609600" cy="609600"/>
          </a:xfrm>
          <a:prstGeom prst="rect">
            <a:avLst/>
          </a:prstGeom>
        </p:spPr>
      </p:pic>
      <p:pic>
        <p:nvPicPr>
          <p:cNvPr id="8" name="EQOutStereo">
            <a:hlinkClick r:id="" action="ppaction://media"/>
            <a:extLst>
              <a:ext uri="{FF2B5EF4-FFF2-40B4-BE49-F238E27FC236}">
                <a16:creationId xmlns:a16="http://schemas.microsoft.com/office/drawing/2014/main" id="{FCE9FDDE-03D9-BB38-225F-59A469F90351}"/>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401662" y="3193989"/>
            <a:ext cx="609600" cy="609600"/>
          </a:xfrm>
          <a:prstGeom prst="rect">
            <a:avLst/>
          </a:prstGeom>
        </p:spPr>
      </p:pic>
    </p:spTree>
    <p:extLst>
      <p:ext uri="{BB962C8B-B14F-4D97-AF65-F5344CB8AC3E}">
        <p14:creationId xmlns:p14="http://schemas.microsoft.com/office/powerpoint/2010/main" val="2485013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00"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48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6"/>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0" marR="0" rtl="1">
              <a:lnSpc>
                <a:spcPct val="150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latin typeface="Aptos" panose="020B0004020202020204" pitchFamily="34" charset="0"/>
                <a:ea typeface="Aptos" panose="020B0004020202020204" pitchFamily="34" charset="0"/>
                <a:cs typeface="Arial" panose="020B0604020202020204" pitchFamily="34" charset="0"/>
              </a:rPr>
            </a:br>
            <a:r>
              <a:rPr lang="he-IL" sz="2000" b="1" u="sng" kern="100" dirty="0">
                <a:latin typeface="Aptos" panose="020B0004020202020204" pitchFamily="34" charset="0"/>
                <a:ea typeface="Aptos" panose="020B0004020202020204" pitchFamily="34" charset="0"/>
                <a:cs typeface="Arial" panose="020B0604020202020204" pitchFamily="34" charset="0"/>
              </a:rPr>
              <a:t>בעולם האמיתי</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גלי קול הינם גלי לחץ אוויר הנעים ומתפשטים במרחב בו הם חיים. כמו כל גל המתפשט, הגל יכול לעבור תופעות שונות ומשונות במפגש עם תכונות תווך מסויימות.</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גל קול אשר נולד בחדר סגור, יתפשט עד שייפגע בעצמים שונים בתווך, או בקירות התווך. פגיעה זו, תייצר אפקטים של החזרה ובליעה של הגל. ניתן להבין, שהגל שמגיע לנו לאוזן בחדר כזה הוא תרכובת של גלי "מקור" וגלים "חוזרים".</a:t>
            </a:r>
            <a:br>
              <a:rPr lang="en-US" sz="20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473173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0" marR="0" rtl="1">
              <a:lnSpc>
                <a:spcPct val="150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2000" b="1" u="sng" kern="100" dirty="0">
                <a:effectLst/>
                <a:latin typeface="Aptos" panose="020B0004020202020204" pitchFamily="34" charset="0"/>
                <a:ea typeface="Aptos" panose="020B0004020202020204" pitchFamily="34" charset="0"/>
                <a:cs typeface="Arial" panose="020B0604020202020204" pitchFamily="34" charset="0"/>
              </a:rPr>
              <a:t>בעולם הדיגיטלי:</a:t>
            </a:r>
            <a:br>
              <a:rPr lang="he-IL" sz="20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ניתן לעשות שימוש בשיטות עיבוד על מנת לדמות תופעות אשר קורות מהחזרים שונים שלא קיימים בסיגנל המקורי, ה"יבש", ביניהם לדוגמא נמצא ה</a:t>
            </a:r>
            <a:r>
              <a:rPr lang="en-US" sz="2000" kern="100" dirty="0">
                <a:effectLst/>
                <a:latin typeface="Aptos" panose="020B0004020202020204" pitchFamily="34" charset="0"/>
                <a:ea typeface="Aptos" panose="020B0004020202020204" pitchFamily="34" charset="0"/>
                <a:cs typeface="Arial" panose="020B0604020202020204" pitchFamily="34" charset="0"/>
              </a:rPr>
              <a:t>REVERB</a:t>
            </a:r>
            <a:r>
              <a:rPr lang="he-IL" sz="2000" kern="100" dirty="0">
                <a:effectLst/>
                <a:latin typeface="Aptos" panose="020B0004020202020204" pitchFamily="34" charset="0"/>
                <a:ea typeface="Aptos" panose="020B0004020202020204" pitchFamily="34" charset="0"/>
                <a:cs typeface="Arial" panose="020B0604020202020204" pitchFamily="34" charset="0"/>
              </a:rPr>
              <a:t> (הדהוד). רוורב הוא אפקט אשר מדמה את החזרי גלי הקול ע"פ אופי החדר אותו מנסים לדמות. בפרק זה אכנס לשיטות העיבוד בהן משתמשים על מנת לייצר את האפקט.</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הרעיון עובד באופן הבא: אם נוכל לשערך איך נראית תגובת החדר להלם, ידוע לנו כי כעת נוכל לקחת כל סיגנל, להעביר אותו קונבולוציה עם התגובה להלם של החדר ובכך נקבל את הסיגנל המקורי "מעובה" באפקט ההדהוד של החדר. אראה אלגוריתם המתעסק בסימולציות חדר, הנקרא אלגוריתם </a:t>
            </a:r>
            <a:r>
              <a:rPr lang="en-US" sz="2000" kern="100" dirty="0">
                <a:effectLst/>
                <a:latin typeface="Aptos" panose="020B0004020202020204" pitchFamily="34" charset="0"/>
                <a:ea typeface="Aptos" panose="020B0004020202020204" pitchFamily="34" charset="0"/>
                <a:cs typeface="Arial" panose="020B0604020202020204" pitchFamily="34" charset="0"/>
              </a:rPr>
              <a:t>Schroeder</a:t>
            </a:r>
            <a:r>
              <a:rPr lang="he-IL" sz="2000" kern="100" dirty="0">
                <a:effectLst/>
                <a:latin typeface="Aptos" panose="020B0004020202020204" pitchFamily="34" charset="0"/>
                <a:ea typeface="Aptos" panose="020B0004020202020204" pitchFamily="34" charset="0"/>
                <a:cs typeface="Arial" panose="020B0604020202020204" pitchFamily="34" charset="0"/>
              </a:rPr>
              <a:t>. בעזרת אלגוריתם זה נוכל להגיע לאפקט החדר הרצוי.</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2040775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rtl="1">
              <a:lnSpc>
                <a:spcPct val="150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2000" b="1" u="sng" kern="100" dirty="0">
                <a:effectLst/>
                <a:latin typeface="Aptos" panose="020B0004020202020204" pitchFamily="34" charset="0"/>
                <a:ea typeface="Aptos" panose="020B0004020202020204" pitchFamily="34" charset="0"/>
                <a:cs typeface="Arial" panose="020B0604020202020204" pitchFamily="34" charset="0"/>
              </a:rPr>
              <a:t>אקוסטיקת חדר:</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2000" dirty="0">
                <a:effectLst/>
                <a:latin typeface="Aptos" panose="020B0004020202020204" pitchFamily="34" charset="0"/>
                <a:ea typeface="Aptos" panose="020B0004020202020204" pitchFamily="34" charset="0"/>
                <a:cs typeface="Arial" panose="020B0604020202020204" pitchFamily="34" charset="0"/>
              </a:rPr>
              <a:t>תגובת ההלם של נק' בחדר יכולה להיות ממודלת באופן הבא: האות המקורי, מלווה בהחזרים "מידיים" יותר (מהקירות וכדומה), כאשר מספר ההחזרים הולך וגדל עם הזמן, סכום ההחזרים מתווסף לכדי אות עם דעיכה אקספוננציאלית הנקרא "רוורב עקיבה" </a:t>
            </a:r>
            <a:r>
              <a:rPr lang="en-US" sz="2000" dirty="0">
                <a:effectLst/>
                <a:latin typeface="Aptos" panose="020B0004020202020204" pitchFamily="34" charset="0"/>
                <a:ea typeface="Aptos" panose="020B0004020202020204" pitchFamily="34" charset="0"/>
                <a:cs typeface="Arial" panose="020B0604020202020204" pitchFamily="34" charset="0"/>
              </a:rPr>
              <a:t>(subsequent reverb)</a:t>
            </a:r>
            <a:r>
              <a:rPr lang="he-IL" sz="2000" dirty="0">
                <a:effectLst/>
                <a:latin typeface="Aptos" panose="020B0004020202020204" pitchFamily="34" charset="0"/>
                <a:ea typeface="Aptos" panose="020B0004020202020204" pitchFamily="34" charset="0"/>
                <a:cs typeface="Arial" panose="020B0604020202020204" pitchFamily="34" charset="0"/>
              </a:rPr>
              <a:t>.</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0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A19EDA6-92AD-A403-4DED-7F6599CAFC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0" y="3381613"/>
            <a:ext cx="6453929" cy="3284357"/>
          </a:xfrm>
          <a:prstGeom prst="rect">
            <a:avLst/>
          </a:prstGeom>
        </p:spPr>
      </p:pic>
    </p:spTree>
    <p:extLst>
      <p:ext uri="{BB962C8B-B14F-4D97-AF65-F5344CB8AC3E}">
        <p14:creationId xmlns:p14="http://schemas.microsoft.com/office/powerpoint/2010/main" val="1545476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2000" b="1" u="sng" kern="100" dirty="0">
                <a:effectLst/>
                <a:latin typeface="Aptos" panose="020B0004020202020204" pitchFamily="34" charset="0"/>
                <a:ea typeface="Aptos" panose="020B0004020202020204" pitchFamily="34" charset="0"/>
                <a:cs typeface="Arial" panose="020B0604020202020204" pitchFamily="34" charset="0"/>
              </a:rPr>
              <a:t>אקוסטיקת חדר:</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ניתן להבחין בשני היבטים חשובים:</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u="sng" strike="noStrike" kern="100" dirty="0">
                <a:effectLst/>
                <a:latin typeface="Aptos" panose="020B0004020202020204" pitchFamily="34" charset="0"/>
                <a:ea typeface="Aptos" panose="020B0004020202020204" pitchFamily="34" charset="0"/>
                <a:cs typeface="Arial" panose="020B0604020202020204" pitchFamily="34" charset="0"/>
              </a:rPr>
              <a:t>האחד</a:t>
            </a:r>
            <a:r>
              <a:rPr lang="he-IL" sz="1800" u="none" strike="noStrike" kern="100" dirty="0">
                <a:effectLst/>
                <a:latin typeface="Aptos" panose="020B0004020202020204" pitchFamily="34" charset="0"/>
                <a:ea typeface="Aptos" panose="020B0004020202020204" pitchFamily="34" charset="0"/>
                <a:cs typeface="Arial" panose="020B0604020202020204" pitchFamily="34" charset="0"/>
              </a:rPr>
              <a:t>, צפיפות ההחזרים, ההולכת וגדלה עם הזמן. ככל שהזמן עובר, יותר ויותר החזרים יגיעו מהנתיבים הפחות "ישירים" בחדר וייצרו צפיפות גדולה יותר של גלים חוזרים.</a:t>
            </a:r>
            <a:br>
              <a:rPr lang="en-US" sz="1800" u="none" strike="noStrike" kern="100" dirty="0">
                <a:effectLst/>
                <a:latin typeface="Aptos" panose="020B0004020202020204" pitchFamily="34" charset="0"/>
                <a:ea typeface="Aptos" panose="020B0004020202020204" pitchFamily="34" charset="0"/>
                <a:cs typeface="Arial" panose="020B0604020202020204" pitchFamily="34" charset="0"/>
              </a:rPr>
            </a:br>
            <a:r>
              <a:rPr lang="he-IL" sz="1800" u="sng" strike="noStrike" kern="100" dirty="0">
                <a:effectLst/>
                <a:latin typeface="Aptos" panose="020B0004020202020204" pitchFamily="34" charset="0"/>
                <a:ea typeface="Aptos" panose="020B0004020202020204" pitchFamily="34" charset="0"/>
                <a:cs typeface="Arial" panose="020B0604020202020204" pitchFamily="34" charset="0"/>
              </a:rPr>
              <a:t>השני</a:t>
            </a:r>
            <a:r>
              <a:rPr lang="he-IL" sz="1800" u="none" strike="noStrike" kern="100" dirty="0">
                <a:effectLst/>
                <a:latin typeface="Aptos" panose="020B0004020202020204" pitchFamily="34" charset="0"/>
                <a:ea typeface="Aptos" panose="020B0004020202020204" pitchFamily="34" charset="0"/>
                <a:cs typeface="Arial" panose="020B0604020202020204" pitchFamily="34" charset="0"/>
              </a:rPr>
              <a:t>, המרווחים בין ההחזרים, שלא מפולגים בצורה אחידה אלא בצורה יותר "אקראית". הדבר נובע גם מההבדל בין גלים בעלי נתיב ישיר להחזר, לבין גלים בעלי נתיבים יותר מורכבים.</a:t>
            </a:r>
            <a:br>
              <a:rPr lang="en-US" sz="1800" u="none" strike="noStrike"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שתי אבחנות אלו יעזרו לנו לבנות את האלגוריתם שיממש את הדימוי של החזרי החדר, אלגוריתם </a:t>
            </a:r>
            <a:r>
              <a:rPr lang="en-US" sz="1800" kern="100" dirty="0">
                <a:effectLst/>
                <a:latin typeface="Aptos" panose="020B0004020202020204" pitchFamily="34" charset="0"/>
                <a:ea typeface="Aptos" panose="020B0004020202020204" pitchFamily="34" charset="0"/>
                <a:cs typeface="Arial" panose="020B0604020202020204" pitchFamily="34" charset="0"/>
              </a:rPr>
              <a:t>Schroder</a:t>
            </a:r>
            <a:r>
              <a:rPr lang="he-IL" sz="1800" kern="100" dirty="0">
                <a:effectLst/>
                <a:latin typeface="Aptos" panose="020B0004020202020204" pitchFamily="34" charset="0"/>
                <a:ea typeface="Aptos" panose="020B0004020202020204" pitchFamily="34" charset="0"/>
                <a:cs typeface="Arial" panose="020B0604020202020204" pitchFamily="34" charset="0"/>
              </a:rPr>
              <a:t>.</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0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A19EDA6-92AD-A403-4DED-7F6599CAFC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0" y="3381613"/>
            <a:ext cx="6453929" cy="3284357"/>
          </a:xfrm>
          <a:prstGeom prst="rect">
            <a:avLst/>
          </a:prstGeom>
        </p:spPr>
      </p:pic>
    </p:spTree>
    <p:extLst>
      <p:ext uri="{BB962C8B-B14F-4D97-AF65-F5344CB8AC3E}">
        <p14:creationId xmlns:p14="http://schemas.microsoft.com/office/powerpoint/2010/main" val="16352213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342900" indent="-342900" rtl="1">
              <a:lnSpc>
                <a:spcPct val="115000"/>
              </a:lnSpc>
              <a:spcBef>
                <a:spcPts val="0"/>
              </a:spcBef>
              <a:buFont typeface="+mj-lt"/>
              <a:buAutoNum type="arabicPeriod"/>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2000" b="1" u="sng" kern="100" dirty="0">
                <a:effectLst/>
                <a:latin typeface="Aptos" panose="020B0004020202020204" pitchFamily="34" charset="0"/>
                <a:ea typeface="Aptos" panose="020B0004020202020204" pitchFamily="34" charset="0"/>
                <a:cs typeface="Arial" panose="020B0604020202020204" pitchFamily="34" charset="0"/>
              </a:rPr>
              <a:t>אלגוריתם </a:t>
            </a:r>
            <a:r>
              <a:rPr lang="en-US" sz="2000" b="1" u="sng" kern="100" dirty="0">
                <a:effectLst/>
                <a:latin typeface="Aptos" panose="020B0004020202020204" pitchFamily="34" charset="0"/>
                <a:ea typeface="Aptos" panose="020B0004020202020204" pitchFamily="34" charset="0"/>
                <a:cs typeface="Arial" panose="020B0604020202020204" pitchFamily="34" charset="0"/>
              </a:rPr>
              <a:t>Schroeder</a:t>
            </a:r>
            <a:r>
              <a:rPr lang="he-IL" sz="2000" b="1" u="sng" kern="100" dirty="0">
                <a:effectLst/>
                <a:latin typeface="Aptos" panose="020B0004020202020204" pitchFamily="34" charset="0"/>
                <a:ea typeface="Aptos" panose="020B0004020202020204" pitchFamily="34" charset="0"/>
                <a:cs typeface="Arial" panose="020B0604020202020204" pitchFamily="34" charset="0"/>
              </a:rPr>
              <a:t> - מימוש:</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אלגוריתם </a:t>
            </a:r>
            <a:r>
              <a:rPr lang="en-US" sz="2000" kern="100" dirty="0">
                <a:effectLst/>
                <a:latin typeface="Aptos" panose="020B0004020202020204" pitchFamily="34" charset="0"/>
                <a:ea typeface="Aptos" panose="020B0004020202020204" pitchFamily="34" charset="0"/>
                <a:cs typeface="Arial" panose="020B0604020202020204" pitchFamily="34" charset="0"/>
              </a:rPr>
              <a:t>Schroeder</a:t>
            </a:r>
            <a:r>
              <a:rPr lang="he-IL" sz="2000" kern="100" dirty="0">
                <a:effectLst/>
                <a:latin typeface="Aptos" panose="020B0004020202020204" pitchFamily="34" charset="0"/>
                <a:ea typeface="Aptos" panose="020B0004020202020204" pitchFamily="34" charset="0"/>
                <a:cs typeface="Arial" panose="020B0604020202020204" pitchFamily="34" charset="0"/>
              </a:rPr>
              <a:t> ממדל את התופעות האקוסטיות שהובאו בפרק הקודם.</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ליבת האלגוריתם – הינו פילטר רקורסיבי בעל הגבר משוב קטן מאחד, כך שתיווצר "סדרה" שדועכת כתלות בהגבר. לפילטר יש יחידת השהייה בנתיב הלוך  (</a:t>
            </a:r>
            <a:r>
              <a:rPr lang="en-US" sz="2000" kern="100" dirty="0">
                <a:effectLst/>
                <a:latin typeface="Aptos" panose="020B0004020202020204" pitchFamily="34" charset="0"/>
                <a:ea typeface="Aptos" panose="020B0004020202020204" pitchFamily="34" charset="0"/>
                <a:cs typeface="Arial" panose="020B0604020202020204" pitchFamily="34" charset="0"/>
              </a:rPr>
              <a:t>Forward Path</a:t>
            </a:r>
            <a:r>
              <a:rPr lang="he-IL" sz="2000" kern="100" dirty="0">
                <a:effectLst/>
                <a:latin typeface="Aptos" panose="020B0004020202020204" pitchFamily="34" charset="0"/>
                <a:ea typeface="Aptos" panose="020B0004020202020204" pitchFamily="34" charset="0"/>
                <a:cs typeface="Arial" panose="020B0604020202020204" pitchFamily="34" charset="0"/>
              </a:rPr>
              <a:t>) כך שגם המשוב המונחת וגם האות הנקי שמסתכם איתו, יעברו השהיה של </a:t>
            </a:r>
            <a:r>
              <a:rPr lang="en-US" sz="2000" kern="100" dirty="0">
                <a:effectLst/>
                <a:latin typeface="Aptos" panose="020B0004020202020204" pitchFamily="34" charset="0"/>
                <a:ea typeface="Aptos" panose="020B0004020202020204" pitchFamily="34" charset="0"/>
                <a:cs typeface="Arial" panose="020B0604020202020204" pitchFamily="34" charset="0"/>
              </a:rPr>
              <a:t>M</a:t>
            </a:r>
            <a:r>
              <a:rPr lang="he-IL" sz="2000" kern="100" dirty="0">
                <a:effectLst/>
                <a:latin typeface="Aptos" panose="020B0004020202020204" pitchFamily="34" charset="0"/>
                <a:ea typeface="Aptos" panose="020B0004020202020204" pitchFamily="34" charset="0"/>
                <a:cs typeface="Arial" panose="020B0604020202020204" pitchFamily="34" charset="0"/>
              </a:rPr>
              <a:t> דגימות:</a:t>
            </a:r>
            <a:br>
              <a:rPr lang="en-US" sz="2000" kern="100" dirty="0">
                <a:effectLst/>
                <a:latin typeface="Aptos" panose="020B0004020202020204" pitchFamily="34" charset="0"/>
                <a:ea typeface="Aptos" panose="020B0004020202020204" pitchFamily="34" charset="0"/>
                <a:cs typeface="Arial" panose="020B0604020202020204" pitchFamily="34" charset="0"/>
              </a:rPr>
            </a:br>
            <a:br>
              <a:rPr lang="en-US" sz="2000" kern="100" dirty="0">
                <a:effectLst/>
                <a:latin typeface="Aptos" panose="020B0004020202020204" pitchFamily="34" charset="0"/>
                <a:ea typeface="Aptos" panose="020B0004020202020204" pitchFamily="34" charset="0"/>
                <a:cs typeface="Arial" panose="020B0604020202020204" pitchFamily="34" charset="0"/>
              </a:rPr>
            </a:br>
            <a:br>
              <a:rPr lang="en-US" sz="2000" kern="100" dirty="0">
                <a:effectLst/>
                <a:latin typeface="Aptos" panose="020B0004020202020204" pitchFamily="34" charset="0"/>
                <a:ea typeface="Aptos" panose="020B0004020202020204" pitchFamily="34" charset="0"/>
                <a:cs typeface="Arial" panose="020B0604020202020204" pitchFamily="34" charset="0"/>
              </a:rPr>
            </a:br>
            <a:br>
              <a:rPr lang="he-IL" sz="2000" dirty="0">
                <a:effectLst/>
                <a:latin typeface="Aptos" panose="020B0004020202020204" pitchFamily="34" charset="0"/>
                <a:ea typeface="Aptos" panose="020B0004020202020204" pitchFamily="34" charset="0"/>
                <a:cs typeface="Arial" panose="020B0604020202020204" pitchFamily="34" charset="0"/>
              </a:rPr>
            </a:br>
            <a:br>
              <a:rPr lang="en-US" sz="2000" kern="100" dirty="0">
                <a:effectLst/>
                <a:latin typeface="Aptos" panose="020B0004020202020204" pitchFamily="34" charset="0"/>
                <a:ea typeface="Aptos" panose="020B0004020202020204" pitchFamily="34" charset="0"/>
                <a:cs typeface="Arial" panose="020B0604020202020204" pitchFamily="34" charset="0"/>
              </a:rPr>
            </a:br>
            <a:br>
              <a:rPr lang="he-IL"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יחידה אחת כזו תמדל סדרה של החזרים בדעיכה אקספוננציאלית (</a:t>
            </a:r>
            <a:r>
              <a:rPr lang="en-US" sz="2000" kern="100" dirty="0">
                <a:effectLst/>
                <a:latin typeface="Aptos" panose="020B0004020202020204" pitchFamily="34" charset="0"/>
                <a:ea typeface="Aptos" panose="020B0004020202020204" pitchFamily="34" charset="0"/>
                <a:cs typeface="Arial" panose="020B0604020202020204" pitchFamily="34" charset="0"/>
              </a:rPr>
              <a:t>g&lt;1</a:t>
            </a:r>
            <a:r>
              <a:rPr lang="he-IL" sz="2000" kern="100" dirty="0">
                <a:effectLst/>
                <a:latin typeface="Aptos" panose="020B0004020202020204" pitchFamily="34" charset="0"/>
                <a:ea typeface="Aptos" panose="020B0004020202020204" pitchFamily="34" charset="0"/>
                <a:cs typeface="Arial" panose="020B0604020202020204" pitchFamily="34" charset="0"/>
              </a:rPr>
              <a:t>).</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descr="A diagram of a circuit&#10;&#10;Description automatically generated">
            <a:extLst>
              <a:ext uri="{FF2B5EF4-FFF2-40B4-BE49-F238E27FC236}">
                <a16:creationId xmlns:a16="http://schemas.microsoft.com/office/drawing/2014/main" id="{B031F084-5F50-12C0-183B-E198E4C92710}"/>
              </a:ext>
            </a:extLst>
          </p:cNvPr>
          <p:cNvPicPr>
            <a:picLocks noChangeAspect="1"/>
          </p:cNvPicPr>
          <p:nvPr/>
        </p:nvPicPr>
        <p:blipFill>
          <a:blip r:embed="rId3"/>
          <a:stretch>
            <a:fillRect/>
          </a:stretch>
        </p:blipFill>
        <p:spPr>
          <a:xfrm>
            <a:off x="3366191" y="3016643"/>
            <a:ext cx="4208226" cy="1520028"/>
          </a:xfrm>
          <a:prstGeom prst="rect">
            <a:avLst/>
          </a:prstGeom>
        </p:spPr>
      </p:pic>
    </p:spTree>
    <p:extLst>
      <p:ext uri="{BB962C8B-B14F-4D97-AF65-F5344CB8AC3E}">
        <p14:creationId xmlns:p14="http://schemas.microsoft.com/office/powerpoint/2010/main" val="1536544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לפילטר בודד ישנה חתימת הפונקציה:</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en-US" sz="2000" kern="0" dirty="0">
                <a:solidFill>
                  <a:srgbClr val="0E00FF"/>
                </a:solidFill>
                <a:effectLst/>
                <a:latin typeface="Consolas" panose="020B0609020204030204" pitchFamily="49" charset="0"/>
                <a:ea typeface="Times New Roman" panose="02020603050405020304" pitchFamily="18" charset="0"/>
                <a:cs typeface="Times New Roman" panose="02020603050405020304" pitchFamily="18" charset="0"/>
              </a:rPr>
              <a:t>function </a:t>
            </a:r>
            <a:r>
              <a:rPr lang="en-US" sz="20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2000" kern="0" dirty="0" err="1">
                <a:effectLst/>
                <a:latin typeface="Consolas" panose="020B0609020204030204" pitchFamily="49" charset="0"/>
                <a:ea typeface="Times New Roman" panose="02020603050405020304" pitchFamily="18" charset="0"/>
                <a:cs typeface="Times New Roman" panose="02020603050405020304" pitchFamily="18" charset="0"/>
              </a:rPr>
              <a:t>y,buff</a:t>
            </a:r>
            <a:r>
              <a:rPr lang="en-US" sz="2000" kern="0" dirty="0">
                <a:effectLst/>
                <a:latin typeface="Consolas" panose="020B0609020204030204" pitchFamily="49" charset="0"/>
                <a:ea typeface="Times New Roman" panose="02020603050405020304" pitchFamily="18" charset="0"/>
                <a:cs typeface="Times New Roman" panose="02020603050405020304" pitchFamily="18" charset="0"/>
              </a:rPr>
              <a:t>] = </a:t>
            </a:r>
            <a:r>
              <a:rPr lang="en-US" sz="2000" kern="0" dirty="0" err="1">
                <a:effectLst/>
                <a:latin typeface="Consolas" panose="020B0609020204030204" pitchFamily="49" charset="0"/>
                <a:ea typeface="Times New Roman" panose="02020603050405020304" pitchFamily="18" charset="0"/>
                <a:cs typeface="Times New Roman" panose="02020603050405020304" pitchFamily="18" charset="0"/>
              </a:rPr>
              <a:t>fbcomb</a:t>
            </a:r>
            <a:r>
              <a:rPr lang="en-US" sz="20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2000" kern="0" dirty="0" err="1">
                <a:effectLst/>
                <a:latin typeface="Consolas" panose="020B0609020204030204" pitchFamily="49" charset="0"/>
                <a:ea typeface="Times New Roman" panose="02020603050405020304" pitchFamily="18" charset="0"/>
                <a:cs typeface="Times New Roman" panose="02020603050405020304" pitchFamily="18" charset="0"/>
              </a:rPr>
              <a:t>x,buff,n,d,G_linear</a:t>
            </a:r>
            <a:r>
              <a:rPr lang="en-US" sz="2000" kern="0" dirty="0">
                <a:effectLst/>
                <a:latin typeface="Consolas" panose="020B0609020204030204" pitchFamily="49" charset="0"/>
                <a:ea typeface="Times New Roman" panose="02020603050405020304" pitchFamily="18" charset="0"/>
                <a:cs typeface="Times New Roman" panose="02020603050405020304" pitchFamily="18" charset="0"/>
              </a:rPr>
              <a:t>)</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כאשר, על מנת לעזור לבנות את המערכת השלמה, כל יחידה כזו מקבלת גם את הבאפר שהיא תמלא, גם את הדגימה שהיא מעבדת וגם את ההשהיה בזמן </a:t>
            </a:r>
            <a:r>
              <a:rPr lang="en-US" sz="2000" kern="100" dirty="0">
                <a:effectLst/>
                <a:latin typeface="Aptos" panose="020B0004020202020204" pitchFamily="34" charset="0"/>
                <a:ea typeface="Aptos" panose="020B0004020202020204" pitchFamily="34" charset="0"/>
                <a:cs typeface="Arial" panose="020B0604020202020204" pitchFamily="34" charset="0"/>
              </a:rPr>
              <a:t>d</a:t>
            </a:r>
            <a:r>
              <a:rPr lang="he-IL" sz="2000" kern="100" dirty="0">
                <a:effectLst/>
                <a:latin typeface="Aptos" panose="020B0004020202020204" pitchFamily="34" charset="0"/>
                <a:ea typeface="Aptos" panose="020B0004020202020204" pitchFamily="34" charset="0"/>
                <a:cs typeface="Arial" panose="020B0604020202020204" pitchFamily="34" charset="0"/>
              </a:rPr>
              <a:t>.</a:t>
            </a: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בעבור פרמטרי התחלה מסויימים, תגובת ההלם של יחידה בודדת כזו תיראה כך:</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C274F3B9-CDA4-C857-4B48-DC41A9B04E62}"/>
              </a:ext>
            </a:extLst>
          </p:cNvPr>
          <p:cNvPicPr>
            <a:picLocks noChangeAspect="1"/>
          </p:cNvPicPr>
          <p:nvPr/>
        </p:nvPicPr>
        <p:blipFill>
          <a:blip r:embed="rId3"/>
          <a:stretch>
            <a:fillRect/>
          </a:stretch>
        </p:blipFill>
        <p:spPr>
          <a:xfrm>
            <a:off x="2894391" y="3651224"/>
            <a:ext cx="5514869" cy="3127864"/>
          </a:xfrm>
          <a:prstGeom prst="rect">
            <a:avLst/>
          </a:prstGeom>
        </p:spPr>
      </p:pic>
    </p:spTree>
    <p:extLst>
      <p:ext uri="{BB962C8B-B14F-4D97-AF65-F5344CB8AC3E}">
        <p14:creationId xmlns:p14="http://schemas.microsoft.com/office/powerpoint/2010/main" val="1434027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15000"/>
              </a:lnSpc>
              <a:spcBef>
                <a:spcPts val="0"/>
              </a:spcBef>
              <a:spcAft>
                <a:spcPts val="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20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ניתן לראות כי ההחזרים דועכים כמו שציפינו, אך על מנת למדל באופן מלא את החדר, נצטרך לטפל בפילוג ההחזרים, שלא יהיה אחיד.</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לצורך כך, נבנה יחידה המורכבת מארבעה פילטרים כאלו, בעלי זמני </a:t>
            </a:r>
            <a:r>
              <a:rPr lang="en-US" sz="1800" kern="100" dirty="0">
                <a:effectLst/>
                <a:latin typeface="Aptos" panose="020B0004020202020204" pitchFamily="34" charset="0"/>
                <a:ea typeface="Aptos" panose="020B0004020202020204" pitchFamily="34" charset="0"/>
                <a:cs typeface="Arial" panose="020B0604020202020204" pitchFamily="34" charset="0"/>
              </a:rPr>
              <a:t>d</a:t>
            </a:r>
            <a:r>
              <a:rPr lang="he-IL" sz="1800" kern="100" dirty="0">
                <a:effectLst/>
                <a:latin typeface="Aptos" panose="020B0004020202020204" pitchFamily="34" charset="0"/>
                <a:ea typeface="Aptos" panose="020B0004020202020204" pitchFamily="34" charset="0"/>
                <a:cs typeface="Arial" panose="020B0604020202020204" pitchFamily="34" charset="0"/>
              </a:rPr>
              <a:t> שונים והגברים שונים, כך שהפילוג בין מופעים של גלים חוזרים יקבל אלמנט יותר "אקראי" (לא באמת אקראי במלו מובן המילה, אבל מפולג באופן יותר טוב מהפילוג האחיד של יחידה בודדת).</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[w1,buffer1]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fbcomb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(x(n,1),buffer1,n,d1,g1);</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[w2,buffer2]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fbcomb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(x(n,1),buffer2,n,d2,g2);</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[w3,buffer3]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fbcomb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(x(n,1),buffer3,n,d3,g3);</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[w4,buffer4]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fbcomb</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(x(n,1),buffer4,n,d4,g4);</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combPar</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 0.25*(w1 + w2 + w3 + w4);</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F5533E0-94D1-040F-79A6-3F9AEED81227}"/>
              </a:ext>
            </a:extLst>
          </p:cNvPr>
          <p:cNvPicPr>
            <a:picLocks noChangeAspect="1"/>
          </p:cNvPicPr>
          <p:nvPr/>
        </p:nvPicPr>
        <p:blipFill>
          <a:blip r:embed="rId3"/>
          <a:stretch>
            <a:fillRect/>
          </a:stretch>
        </p:blipFill>
        <p:spPr>
          <a:xfrm>
            <a:off x="243299" y="3307715"/>
            <a:ext cx="2819794" cy="3258005"/>
          </a:xfrm>
          <a:prstGeom prst="rect">
            <a:avLst/>
          </a:prstGeom>
        </p:spPr>
      </p:pic>
    </p:spTree>
    <p:extLst>
      <p:ext uri="{BB962C8B-B14F-4D97-AF65-F5344CB8AC3E}">
        <p14:creationId xmlns:p14="http://schemas.microsoft.com/office/powerpoint/2010/main" val="33588677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תגובת ההלם של ארבע יחידות מקבילות תיראה כך:</a:t>
            </a:r>
            <a:br>
              <a:rPr lang="en-US" sz="18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וקיבלנו תגובה מפולגת באופן קצת יותר מוצלח מהתגובה הקודמת.</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5E656CF7-2AEA-D4D7-5941-6C1B4B924E9D}"/>
              </a:ext>
            </a:extLst>
          </p:cNvPr>
          <p:cNvPicPr>
            <a:picLocks noChangeAspect="1"/>
          </p:cNvPicPr>
          <p:nvPr/>
        </p:nvPicPr>
        <p:blipFill>
          <a:blip r:embed="rId3"/>
          <a:stretch>
            <a:fillRect/>
          </a:stretch>
        </p:blipFill>
        <p:spPr>
          <a:xfrm>
            <a:off x="2596242" y="2116759"/>
            <a:ext cx="6734247" cy="3849531"/>
          </a:xfrm>
          <a:prstGeom prst="rect">
            <a:avLst/>
          </a:prstGeom>
        </p:spPr>
      </p:pic>
    </p:spTree>
    <p:extLst>
      <p:ext uri="{BB962C8B-B14F-4D97-AF65-F5344CB8AC3E}">
        <p14:creationId xmlns:p14="http://schemas.microsoft.com/office/powerpoint/2010/main" val="23404397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a:bodyPr>
          <a:lstStyle/>
          <a:p>
            <a:pPr marR="0" lvl="0" rtl="1">
              <a:lnSpc>
                <a:spcPct val="115000"/>
              </a:lnSpc>
              <a:spcBef>
                <a:spcPts val="0"/>
              </a:spcBef>
              <a:spcAft>
                <a:spcPts val="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5400" kern="100" dirty="0">
                <a:effectLst/>
                <a:latin typeface="Aptos" panose="020B0004020202020204" pitchFamily="34" charset="0"/>
                <a:ea typeface="Aptos" panose="020B0004020202020204" pitchFamily="34" charset="0"/>
                <a:cs typeface="Arial" panose="020B0604020202020204" pitchFamily="34" charset="0"/>
              </a:rPr>
            </a:br>
            <a:r>
              <a:rPr lang="he-IL" sz="2800" b="1" u="none" strike="noStrike" kern="100" dirty="0">
                <a:effectLst/>
                <a:latin typeface="Aptos" panose="020B0004020202020204" pitchFamily="34" charset="0"/>
                <a:ea typeface="Aptos" panose="020B0004020202020204" pitchFamily="34" charset="0"/>
                <a:cs typeface="Arial" panose="020B0604020202020204" pitchFamily="34" charset="0"/>
              </a:rPr>
              <a:t> </a:t>
            </a:r>
            <a:br>
              <a:rPr lang="he-IL" sz="2800" b="1" u="none" strike="noStrike"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איזון ספקטרלי של אותות אודיו הינה מתודה חשובה ושימושית מאוד להמון אפליקציות מודרניות. החל מהרדיו שיושב ברכב, ועד לאולפני הפקת סאונד (מוסיקה, פודקאסטים וכו'..) – בכולם ניתן למצוא שימוש במשווני אודיו. </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בפרק זה אציג את המהלך השלם למימוש משוון פרמטרי בעל 7 יחידות עיבוד (</a:t>
            </a:r>
            <a:r>
              <a:rPr lang="en-US" sz="2800" kern="100" dirty="0">
                <a:effectLst/>
                <a:latin typeface="Aptos" panose="020B0004020202020204" pitchFamily="34" charset="0"/>
                <a:ea typeface="Aptos" panose="020B0004020202020204" pitchFamily="34" charset="0"/>
                <a:cs typeface="Arial" panose="020B0604020202020204" pitchFamily="34" charset="0"/>
              </a:rPr>
              <a:t>7-Band Parametric EQ</a:t>
            </a:r>
            <a:r>
              <a:rPr lang="he-IL" sz="2800" kern="100" dirty="0">
                <a:effectLst/>
                <a:latin typeface="Aptos" panose="020B0004020202020204" pitchFamily="34" charset="0"/>
                <a:ea typeface="Aptos" panose="020B0004020202020204" pitchFamily="34" charset="0"/>
                <a:cs typeface="Arial" panose="020B0604020202020204" pitchFamily="34" charset="0"/>
              </a:rPr>
              <a:t>), החל מאבני הבניין הקטנה ביותר במערכת – המסנן (פילטר).</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4057732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15000"/>
              </a:lnSpc>
              <a:spcBef>
                <a:spcPts val="0"/>
              </a:spcBef>
              <a:spcAft>
                <a:spcPts val="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עוד טכניקת עיבוד שתמומש כאן, היא מעבר ביחידת </a:t>
            </a:r>
            <a:r>
              <a:rPr lang="en-US" sz="1800" kern="100" dirty="0">
                <a:effectLst/>
                <a:latin typeface="Aptos" panose="020B0004020202020204" pitchFamily="34" charset="0"/>
                <a:ea typeface="Aptos" panose="020B0004020202020204" pitchFamily="34" charset="0"/>
                <a:cs typeface="Arial" panose="020B0604020202020204" pitchFamily="34" charset="0"/>
              </a:rPr>
              <a:t>All Pass</a:t>
            </a:r>
            <a:r>
              <a:rPr lang="he-IL" sz="1800" kern="100" dirty="0">
                <a:effectLst/>
                <a:latin typeface="Aptos" panose="020B0004020202020204" pitchFamily="34" charset="0"/>
                <a:ea typeface="Aptos" panose="020B0004020202020204" pitchFamily="34" charset="0"/>
                <a:cs typeface="Arial" panose="020B0604020202020204" pitchFamily="34" charset="0"/>
              </a:rPr>
              <a:t> בעלת השהיה של </a:t>
            </a:r>
            <a:r>
              <a:rPr lang="en-US" sz="1800" kern="100" dirty="0">
                <a:effectLst/>
                <a:latin typeface="Aptos" panose="020B0004020202020204" pitchFamily="34" charset="0"/>
                <a:ea typeface="Aptos" panose="020B0004020202020204" pitchFamily="34" charset="0"/>
                <a:cs typeface="Arial" panose="020B0604020202020204" pitchFamily="34" charset="0"/>
              </a:rPr>
              <a:t>M</a:t>
            </a:r>
            <a:r>
              <a:rPr lang="he-IL" sz="1800" kern="100" dirty="0">
                <a:effectLst/>
                <a:latin typeface="Aptos" panose="020B0004020202020204" pitchFamily="34" charset="0"/>
                <a:ea typeface="Aptos" panose="020B0004020202020204" pitchFamily="34" charset="0"/>
                <a:cs typeface="Arial" panose="020B0604020202020204" pitchFamily="34" charset="0"/>
              </a:rPr>
              <a:t> דגימות, של האות המורכב מארבעת יחידות העיבוד שמומשו עד כה. המעבר במסנן </a:t>
            </a:r>
            <a:r>
              <a:rPr lang="en-US" sz="1800" kern="100" dirty="0">
                <a:effectLst/>
                <a:latin typeface="Aptos" panose="020B0004020202020204" pitchFamily="34" charset="0"/>
                <a:ea typeface="Aptos" panose="020B0004020202020204" pitchFamily="34" charset="0"/>
                <a:cs typeface="Arial" panose="020B0604020202020204" pitchFamily="34" charset="0"/>
              </a:rPr>
              <a:t>AP</a:t>
            </a:r>
            <a:r>
              <a:rPr lang="he-IL" sz="1800" kern="100" dirty="0">
                <a:effectLst/>
                <a:latin typeface="Aptos" panose="020B0004020202020204" pitchFamily="34" charset="0"/>
                <a:ea typeface="Aptos" panose="020B0004020202020204" pitchFamily="34" charset="0"/>
                <a:cs typeface="Arial" panose="020B0604020202020204" pitchFamily="34" charset="0"/>
              </a:rPr>
              <a:t> "מעבה" את צפיפות ההחזרים, מה שעוזר לנו לייצר אפקט השהייה פסאדו אקראי נוסף.</a:t>
            </a:r>
            <a:br>
              <a:rPr lang="he-IL" sz="1800" kern="100" dirty="0">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חתימת ה</a:t>
            </a:r>
            <a:r>
              <a:rPr lang="en-US" sz="1800" kern="100" dirty="0">
                <a:effectLst/>
                <a:latin typeface="Aptos" panose="020B0004020202020204" pitchFamily="34" charset="0"/>
                <a:ea typeface="Aptos" panose="020B0004020202020204" pitchFamily="34" charset="0"/>
                <a:cs typeface="Arial" panose="020B0604020202020204" pitchFamily="34" charset="0"/>
              </a:rPr>
              <a:t>AP</a:t>
            </a:r>
            <a:r>
              <a:rPr lang="he-IL" sz="1800" kern="100" dirty="0">
                <a:effectLst/>
                <a:latin typeface="Aptos" panose="020B0004020202020204" pitchFamily="34" charset="0"/>
                <a:ea typeface="Aptos" panose="020B0004020202020204" pitchFamily="34" charset="0"/>
                <a:cs typeface="Arial" panose="020B0604020202020204" pitchFamily="34" charset="0"/>
              </a:rPr>
              <a:t> פילטר בתכנית:</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0" dirty="0">
                <a:solidFill>
                  <a:srgbClr val="0E00FF"/>
                </a:solidFill>
                <a:effectLst/>
                <a:latin typeface="Consolas" panose="020B0609020204030204" pitchFamily="49" charset="0"/>
                <a:ea typeface="Times New Roman" panose="02020603050405020304" pitchFamily="18" charset="0"/>
                <a:cs typeface="Times New Roman" panose="02020603050405020304" pitchFamily="18" charset="0"/>
              </a:rPr>
              <a:t>function </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y,buff</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 </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apfilt</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x,buff,n,d,G_linear</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a:t>
            </a:r>
            <a:br>
              <a:rPr lang="he-IL" sz="1800" kern="0" dirty="0">
                <a:effectLst/>
                <a:latin typeface="Consolas" panose="020B0609020204030204" pitchFamily="49" charset="0"/>
                <a:ea typeface="Times New Roman" panose="02020603050405020304" pitchFamily="18"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CF04871-52C4-1E77-5D2F-0EC513640E91}"/>
              </a:ext>
            </a:extLst>
          </p:cNvPr>
          <p:cNvPicPr>
            <a:picLocks noChangeAspect="1"/>
          </p:cNvPicPr>
          <p:nvPr/>
        </p:nvPicPr>
        <p:blipFill>
          <a:blip r:embed="rId3"/>
          <a:stretch>
            <a:fillRect/>
          </a:stretch>
        </p:blipFill>
        <p:spPr>
          <a:xfrm>
            <a:off x="3505841" y="4055484"/>
            <a:ext cx="3849723" cy="2184977"/>
          </a:xfrm>
          <a:prstGeom prst="rect">
            <a:avLst/>
          </a:prstGeom>
        </p:spPr>
      </p:pic>
    </p:spTree>
    <p:extLst>
      <p:ext uri="{BB962C8B-B14F-4D97-AF65-F5344CB8AC3E}">
        <p14:creationId xmlns:p14="http://schemas.microsoft.com/office/powerpoint/2010/main" val="186542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מעבר של מוצא היחידה המורכבת מארבעה </a:t>
            </a:r>
            <a:r>
              <a:rPr lang="en-US" sz="1800" kern="100" dirty="0">
                <a:effectLst/>
                <a:latin typeface="Aptos" panose="020B0004020202020204" pitchFamily="34" charset="0"/>
                <a:ea typeface="Aptos" panose="020B0004020202020204" pitchFamily="34" charset="0"/>
                <a:cs typeface="Arial" panose="020B0604020202020204" pitchFamily="34" charset="0"/>
              </a:rPr>
              <a:t>FBCF</a:t>
            </a:r>
            <a:r>
              <a:rPr lang="he-IL" sz="1800" kern="100" dirty="0">
                <a:effectLst/>
                <a:latin typeface="Aptos" panose="020B0004020202020204" pitchFamily="34" charset="0"/>
                <a:ea typeface="Aptos" panose="020B0004020202020204" pitchFamily="34" charset="0"/>
                <a:cs typeface="Arial" panose="020B0604020202020204" pitchFamily="34" charset="0"/>
              </a:rPr>
              <a:t> ב</a:t>
            </a:r>
            <a:r>
              <a:rPr lang="en-US" sz="1800" kern="100" dirty="0">
                <a:effectLst/>
                <a:latin typeface="Aptos" panose="020B0004020202020204" pitchFamily="34" charset="0"/>
                <a:ea typeface="Aptos" panose="020B0004020202020204" pitchFamily="34" charset="0"/>
                <a:cs typeface="Arial" panose="020B0604020202020204" pitchFamily="34" charset="0"/>
              </a:rPr>
              <a:t>AP</a:t>
            </a:r>
            <a:r>
              <a:rPr lang="he-IL" sz="1800" kern="100" dirty="0">
                <a:effectLst/>
                <a:latin typeface="Aptos" panose="020B0004020202020204" pitchFamily="34" charset="0"/>
                <a:ea typeface="Aptos" panose="020B0004020202020204" pitchFamily="34" charset="0"/>
                <a:cs typeface="Arial" panose="020B0604020202020204" pitchFamily="34" charset="0"/>
              </a:rPr>
              <a:t> פילטר:</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35C87A4-815B-9DB1-917D-BF5471E7F2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8415" y="2391689"/>
            <a:ext cx="7079088" cy="3992782"/>
          </a:xfrm>
          <a:prstGeom prst="rect">
            <a:avLst/>
          </a:prstGeom>
        </p:spPr>
      </p:pic>
    </p:spTree>
    <p:extLst>
      <p:ext uri="{BB962C8B-B14F-4D97-AF65-F5344CB8AC3E}">
        <p14:creationId xmlns:p14="http://schemas.microsoft.com/office/powerpoint/2010/main" val="29552291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rial" panose="020B0604020202020204" pitchFamily="34" charset="0"/>
                <a:ea typeface="Aptos" panose="020B0004020202020204" pitchFamily="34" charset="0"/>
                <a:cs typeface="Arial" panose="020B0604020202020204" pitchFamily="34" charset="0"/>
              </a:rPr>
              <a:t>לאחר מעבר ב</a:t>
            </a:r>
            <a:r>
              <a:rPr lang="en-US" sz="1800" kern="100" dirty="0">
                <a:effectLst/>
                <a:latin typeface="Aptos" panose="020B0004020202020204" pitchFamily="34" charset="0"/>
                <a:ea typeface="Aptos" panose="020B0004020202020204" pitchFamily="34" charset="0"/>
                <a:cs typeface="Arial" panose="020B0604020202020204" pitchFamily="34" charset="0"/>
              </a:rPr>
              <a:t>AP</a:t>
            </a:r>
            <a:r>
              <a:rPr lang="he-IL" sz="1800" kern="100" dirty="0">
                <a:effectLst/>
                <a:latin typeface="Aptos" panose="020B0004020202020204" pitchFamily="34" charset="0"/>
                <a:ea typeface="Aptos" panose="020B0004020202020204" pitchFamily="34" charset="0"/>
                <a:cs typeface="Arial" panose="020B0604020202020204" pitchFamily="34" charset="0"/>
              </a:rPr>
              <a:t> נוסף (שני):</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597DC33-4378-062B-2DBF-00FD8A731FD2}"/>
              </a:ext>
            </a:extLst>
          </p:cNvPr>
          <p:cNvPicPr>
            <a:picLocks noChangeAspect="1"/>
          </p:cNvPicPr>
          <p:nvPr/>
        </p:nvPicPr>
        <p:blipFill>
          <a:blip r:embed="rId3"/>
          <a:stretch>
            <a:fillRect/>
          </a:stretch>
        </p:blipFill>
        <p:spPr>
          <a:xfrm>
            <a:off x="2204357" y="2464599"/>
            <a:ext cx="6897533" cy="3909797"/>
          </a:xfrm>
          <a:prstGeom prst="rect">
            <a:avLst/>
          </a:prstGeom>
        </p:spPr>
      </p:pic>
    </p:spTree>
    <p:extLst>
      <p:ext uri="{BB962C8B-B14F-4D97-AF65-F5344CB8AC3E}">
        <p14:creationId xmlns:p14="http://schemas.microsoft.com/office/powerpoint/2010/main" val="42413590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en-US" sz="20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2000" b="1" u="sng" kern="100" dirty="0">
                <a:effectLst/>
                <a:latin typeface="Aptos" panose="020B0004020202020204" pitchFamily="34" charset="0"/>
                <a:ea typeface="Aptos" panose="020B0004020202020204" pitchFamily="34" charset="0"/>
                <a:cs typeface="Arial" panose="020B0604020202020204" pitchFamily="34" charset="0"/>
              </a:rPr>
              <a:t>:</a:t>
            </a: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ולמעשה הצלחנו למדל באופן יחסית טוב את הגרף שתיאר את התנהגות החדר, שממנו התחיל הפרק:</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descr="A graph of a waveform&#10;&#10;Description automatically generated">
            <a:extLst>
              <a:ext uri="{FF2B5EF4-FFF2-40B4-BE49-F238E27FC236}">
                <a16:creationId xmlns:a16="http://schemas.microsoft.com/office/drawing/2014/main" id="{AFED6C1F-FEDA-34AA-42CF-7CA332E931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6" y="2413946"/>
            <a:ext cx="7513505" cy="3823567"/>
          </a:xfrm>
          <a:prstGeom prst="rect">
            <a:avLst/>
          </a:prstGeom>
        </p:spPr>
      </p:pic>
      <p:pic>
        <p:nvPicPr>
          <p:cNvPr id="5" name="Picture 4">
            <a:extLst>
              <a:ext uri="{FF2B5EF4-FFF2-40B4-BE49-F238E27FC236}">
                <a16:creationId xmlns:a16="http://schemas.microsoft.com/office/drawing/2014/main" id="{3E5CD980-BBF1-5041-6E97-1E05A2B5F75B}"/>
              </a:ext>
            </a:extLst>
          </p:cNvPr>
          <p:cNvPicPr>
            <a:picLocks noChangeAspect="1"/>
          </p:cNvPicPr>
          <p:nvPr/>
        </p:nvPicPr>
        <p:blipFill>
          <a:blip r:embed="rId4"/>
          <a:stretch>
            <a:fillRect/>
          </a:stretch>
        </p:blipFill>
        <p:spPr>
          <a:xfrm>
            <a:off x="7510759" y="2348669"/>
            <a:ext cx="4681241" cy="2653514"/>
          </a:xfrm>
          <a:prstGeom prst="rect">
            <a:avLst/>
          </a:prstGeom>
        </p:spPr>
      </p:pic>
      <p:sp>
        <p:nvSpPr>
          <p:cNvPr id="6" name="TextBox 5">
            <a:extLst>
              <a:ext uri="{FF2B5EF4-FFF2-40B4-BE49-F238E27FC236}">
                <a16:creationId xmlns:a16="http://schemas.microsoft.com/office/drawing/2014/main" id="{2DE068AC-42EE-EADE-44BD-AE0B8DF3A5DF}"/>
              </a:ext>
            </a:extLst>
          </p:cNvPr>
          <p:cNvSpPr txBox="1"/>
          <p:nvPr/>
        </p:nvSpPr>
        <p:spPr>
          <a:xfrm>
            <a:off x="5414940" y="5339291"/>
            <a:ext cx="6499981" cy="1015663"/>
          </a:xfrm>
          <a:prstGeom prst="rect">
            <a:avLst/>
          </a:prstGeom>
          <a:noFill/>
        </p:spPr>
        <p:txBody>
          <a:bodyPr wrap="square" rtlCol="1">
            <a:spAutoFit/>
          </a:bodyPr>
          <a:lstStyle/>
          <a:p>
            <a:pPr algn="r"/>
            <a:r>
              <a:rPr lang="he-IL" sz="1400" kern="100" dirty="0">
                <a:effectLst/>
                <a:latin typeface="Aptos" panose="020B0004020202020204" pitchFamily="34" charset="0"/>
                <a:ea typeface="Aptos" panose="020B0004020202020204" pitchFamily="34" charset="0"/>
                <a:cs typeface="Arial" panose="020B0604020202020204" pitchFamily="34" charset="0"/>
              </a:rPr>
              <a:t>להגשה מצורף הקובץ: </a:t>
            </a:r>
            <a:endParaRPr lang="en-US" sz="1400" kern="100" dirty="0">
              <a:effectLst/>
              <a:latin typeface="Aptos" panose="020B0004020202020204" pitchFamily="34" charset="0"/>
              <a:ea typeface="Aptos" panose="020B0004020202020204" pitchFamily="34" charset="0"/>
              <a:cs typeface="Arial" panose="020B0604020202020204" pitchFamily="34" charset="0"/>
            </a:endParaRPr>
          </a:p>
          <a:p>
            <a:pPr algn="r"/>
            <a:r>
              <a:rPr lang="en-US" sz="1400" kern="100" dirty="0" err="1">
                <a:effectLst/>
                <a:latin typeface="Aptos" panose="020B0004020202020204" pitchFamily="34" charset="0"/>
                <a:ea typeface="Aptos" panose="020B0004020202020204" pitchFamily="34" charset="0"/>
                <a:cs typeface="Arial" panose="020B0604020202020204" pitchFamily="34" charset="0"/>
              </a:rPr>
              <a:t>SchroederAlgoAudioFileDemonstration.m</a:t>
            </a:r>
            <a:endParaRPr lang="en-US" sz="1400" kern="100" dirty="0">
              <a:latin typeface="Aptos" panose="020B0004020202020204" pitchFamily="34" charset="0"/>
              <a:ea typeface="Aptos" panose="020B0004020202020204" pitchFamily="34" charset="0"/>
              <a:cs typeface="Arial" panose="020B0604020202020204" pitchFamily="34" charset="0"/>
            </a:endParaRPr>
          </a:p>
          <a:p>
            <a:pPr algn="r"/>
            <a:r>
              <a:rPr lang="he-IL" sz="1400" kern="100" dirty="0">
                <a:effectLst/>
                <a:latin typeface="Aptos" panose="020B0004020202020204" pitchFamily="34" charset="0"/>
                <a:ea typeface="Aptos" panose="020B0004020202020204" pitchFamily="34" charset="0"/>
                <a:cs typeface="Arial" panose="020B0604020202020204" pitchFamily="34" charset="0"/>
              </a:rPr>
              <a:t>המדגים את ביצועי האלגוריתם על קטע דיבור קצר.</a:t>
            </a:r>
            <a:endParaRPr lang="en-US" sz="1400" kern="100" dirty="0">
              <a:effectLst/>
              <a:latin typeface="Aptos" panose="020B0004020202020204" pitchFamily="34" charset="0"/>
              <a:ea typeface="Aptos" panose="020B0004020202020204" pitchFamily="34" charset="0"/>
              <a:cs typeface="Arial" panose="020B0604020202020204" pitchFamily="34" charset="0"/>
            </a:endParaRPr>
          </a:p>
          <a:p>
            <a:endParaRPr lang="he-IL" dirty="0"/>
          </a:p>
        </p:txBody>
      </p:sp>
    </p:spTree>
    <p:extLst>
      <p:ext uri="{BB962C8B-B14F-4D97-AF65-F5344CB8AC3E}">
        <p14:creationId xmlns:p14="http://schemas.microsoft.com/office/powerpoint/2010/main" val="29452692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6">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 </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latin typeface="Aptos" panose="020B0004020202020204" pitchFamily="34" charset="0"/>
                <a:ea typeface="Aptos" panose="020B0004020202020204" pitchFamily="34" charset="0"/>
                <a:cs typeface="Arial" panose="020B0604020202020204" pitchFamily="34" charset="0"/>
              </a:rPr>
              <a:t>הפעלת האלגוריתם על קטע שמע קצר</a:t>
            </a:r>
            <a:r>
              <a:rPr lang="en-US" sz="1800" kern="100" dirty="0">
                <a:latin typeface="Aptos" panose="020B0004020202020204" pitchFamily="34" charset="0"/>
                <a:ea typeface="Aptos" panose="020B0004020202020204" pitchFamily="34" charset="0"/>
                <a:cs typeface="Arial" panose="020B0604020202020204" pitchFamily="34" charset="0"/>
              </a:rPr>
              <a:t>:</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latin typeface="Aptos" panose="020B0004020202020204" pitchFamily="34" charset="0"/>
                <a:ea typeface="Aptos" panose="020B0004020202020204" pitchFamily="34" charset="0"/>
                <a:cs typeface="Arial" panose="020B0604020202020204" pitchFamily="34" charset="0"/>
              </a:rPr>
              <a:t>אות המקור: </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האות המעובד: </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dirty="0">
                <a:effectLst/>
                <a:latin typeface="Aptos" panose="020B0004020202020204" pitchFamily="34" charset="0"/>
                <a:ea typeface="Aptos" panose="020B0004020202020204" pitchFamily="34" charset="0"/>
                <a:cs typeface="Arial" panose="020B0604020202020204" pitchFamily="34" charset="0"/>
              </a:rPr>
              <a:t>איך ניתן לתאר באופן "מופשט" יותר את מה ששמענו?</a:t>
            </a: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hello">
            <a:hlinkClick r:id="" action="ppaction://media"/>
            <a:extLst>
              <a:ext uri="{FF2B5EF4-FFF2-40B4-BE49-F238E27FC236}">
                <a16:creationId xmlns:a16="http://schemas.microsoft.com/office/drawing/2014/main" id="{1689CF47-05A8-06EB-5A79-4E4FA91574F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8160" y="2332213"/>
            <a:ext cx="609600" cy="609600"/>
          </a:xfrm>
          <a:prstGeom prst="rect">
            <a:avLst/>
          </a:prstGeom>
        </p:spPr>
      </p:pic>
      <p:pic>
        <p:nvPicPr>
          <p:cNvPr id="5" name="ReverbedSound">
            <a:hlinkClick r:id="" action="ppaction://media"/>
            <a:extLst>
              <a:ext uri="{FF2B5EF4-FFF2-40B4-BE49-F238E27FC236}">
                <a16:creationId xmlns:a16="http://schemas.microsoft.com/office/drawing/2014/main" id="{0DA6AC91-90B6-8E2C-76BC-F44120D78018}"/>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345392" y="3246613"/>
            <a:ext cx="609600" cy="609600"/>
          </a:xfrm>
          <a:prstGeom prst="rect">
            <a:avLst/>
          </a:prstGeom>
        </p:spPr>
      </p:pic>
    </p:spTree>
    <p:extLst>
      <p:ext uri="{BB962C8B-B14F-4D97-AF65-F5344CB8AC3E}">
        <p14:creationId xmlns:p14="http://schemas.microsoft.com/office/powerpoint/2010/main" val="756392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9"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2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228600" rtl="1">
              <a:lnSpc>
                <a:spcPct val="115000"/>
              </a:lnSpc>
              <a:spcBef>
                <a:spcPts val="0"/>
              </a:spcBef>
              <a:spcAft>
                <a:spcPts val="80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2 – סימולציית חדר: </a:t>
            </a:r>
            <a:br>
              <a:rPr lang="he-IL" sz="5400" b="1" u="sng" kern="100" dirty="0">
                <a:effectLst/>
                <a:latin typeface="Aptos" panose="020B0004020202020204" pitchFamily="34" charset="0"/>
                <a:ea typeface="Aptos" panose="020B0004020202020204" pitchFamily="34" charset="0"/>
                <a:cs typeface="Arial" panose="020B0604020202020204" pitchFamily="34" charset="0"/>
              </a:rPr>
            </a:br>
            <a:r>
              <a:rPr lang="en-US" sz="1800" b="1" u="sng" kern="100" dirty="0">
                <a:effectLst/>
                <a:latin typeface="Aptos" panose="020B0004020202020204" pitchFamily="34" charset="0"/>
                <a:ea typeface="Aptos" panose="020B0004020202020204" pitchFamily="34" charset="0"/>
                <a:cs typeface="Arial" panose="020B0604020202020204" pitchFamily="34" charset="0"/>
              </a:rPr>
              <a:t>MATLAB</a:t>
            </a:r>
            <a:r>
              <a:rPr lang="he-IL" sz="1800" b="1" u="sng" kern="100" dirty="0">
                <a:effectLst/>
                <a:latin typeface="Aptos" panose="020B0004020202020204" pitchFamily="34" charset="0"/>
                <a:ea typeface="Aptos" panose="020B0004020202020204" pitchFamily="34" charset="0"/>
                <a:cs typeface="Arial" panose="020B0604020202020204" pitchFamily="34" charset="0"/>
              </a:rPr>
              <a:t>:</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latin typeface="Aptos" panose="020B0004020202020204" pitchFamily="34" charset="0"/>
                <a:ea typeface="Aptos" panose="020B0004020202020204" pitchFamily="34" charset="0"/>
                <a:cs typeface="Arial" panose="020B0604020202020204" pitchFamily="34" charset="0"/>
              </a:rPr>
              <a:t>כאן מוצגים בעבור אות שמע קצר: ספקטרוגרמת המקור,</a:t>
            </a:r>
            <a:r>
              <a:rPr lang="en-US" sz="1800" kern="100" dirty="0">
                <a:latin typeface="Aptos" panose="020B0004020202020204" pitchFamily="34" charset="0"/>
                <a:ea typeface="Aptos" panose="020B0004020202020204" pitchFamily="34" charset="0"/>
                <a:cs typeface="Arial" panose="020B0604020202020204" pitchFamily="34" charset="0"/>
              </a:rPr>
              <a:t> </a:t>
            </a:r>
            <a:r>
              <a:rPr lang="he-IL" sz="1800" kern="100" dirty="0">
                <a:latin typeface="Aptos" panose="020B0004020202020204" pitchFamily="34" charset="0"/>
                <a:ea typeface="Aptos" panose="020B0004020202020204" pitchFamily="34" charset="0"/>
                <a:cs typeface="Arial" panose="020B0604020202020204" pitchFamily="34" charset="0"/>
              </a:rPr>
              <a:t>והאות המעובד.</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6DF7F1AA-C0DA-CCC7-5D95-FA85B7B404B6}"/>
              </a:ext>
            </a:extLst>
          </p:cNvPr>
          <p:cNvPicPr>
            <a:picLocks noChangeAspect="1"/>
          </p:cNvPicPr>
          <p:nvPr/>
        </p:nvPicPr>
        <p:blipFill>
          <a:blip r:embed="rId3"/>
          <a:stretch>
            <a:fillRect/>
          </a:stretch>
        </p:blipFill>
        <p:spPr>
          <a:xfrm>
            <a:off x="1323078" y="1853746"/>
            <a:ext cx="8523682" cy="4847844"/>
          </a:xfrm>
          <a:prstGeom prst="rect">
            <a:avLst/>
          </a:prstGeom>
        </p:spPr>
      </p:pic>
    </p:spTree>
    <p:extLst>
      <p:ext uri="{BB962C8B-B14F-4D97-AF65-F5344CB8AC3E}">
        <p14:creationId xmlns:p14="http://schemas.microsoft.com/office/powerpoint/2010/main" val="31442949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50000"/>
              </a:lnSpc>
              <a:spcBef>
                <a:spcPts val="0"/>
              </a:spcBef>
              <a:spcAft>
                <a:spcPts val="800"/>
              </a:spcAft>
            </a:pPr>
            <a:r>
              <a:rPr lang="he-IL" sz="4000" b="1" u="sng" kern="100" dirty="0">
                <a:effectLst/>
                <a:latin typeface="Aptos" panose="020B0004020202020204" pitchFamily="34" charset="0"/>
                <a:ea typeface="Aptos" panose="020B0004020202020204" pitchFamily="34" charset="0"/>
                <a:cs typeface="Arial" panose="020B0604020202020204" pitchFamily="34" charset="0"/>
              </a:rPr>
              <a:t>מה נשאר לממש? (פרק שלישי: למידת מכונה)</a:t>
            </a:r>
            <a:br>
              <a:rPr lang="en-US" sz="4000" kern="100" dirty="0">
                <a:effectLst/>
                <a:latin typeface="Aptos" panose="020B0004020202020204" pitchFamily="34" charset="0"/>
                <a:ea typeface="Aptos" panose="020B0004020202020204" pitchFamily="34" charset="0"/>
                <a:cs typeface="Arial" panose="020B0604020202020204" pitchFamily="34" charset="0"/>
              </a:rPr>
            </a:br>
            <a:br>
              <a:rPr lang="he-IL" sz="40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בפרק זה, אנסה להעמיק בשיטות השונות לערב למידת מכונה עבור עיבוד אודיו. למידת מכונה תבוא לידי ביטוי בניתוחי ספקטוגרמות, אלגוריתמים שונים לזיהוי פיצ'רים ונושאים מתקדמים נוספים. בפרוייקט זה, אתמקד בשיטות לסיווג סגנון מוסיקלי.</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לצורך פרק זה, ישנו </a:t>
            </a:r>
            <a:r>
              <a:rPr lang="en-US" sz="1800" kern="100" dirty="0">
                <a:effectLst/>
                <a:latin typeface="Aptos" panose="020B0004020202020204" pitchFamily="34" charset="0"/>
                <a:ea typeface="Aptos" panose="020B0004020202020204" pitchFamily="34" charset="0"/>
                <a:cs typeface="Arial" panose="020B0604020202020204" pitchFamily="34" charset="0"/>
              </a:rPr>
              <a:t>data set</a:t>
            </a:r>
            <a:r>
              <a:rPr lang="he-IL" sz="1800" kern="100" dirty="0">
                <a:effectLst/>
                <a:latin typeface="Aptos" panose="020B0004020202020204" pitchFamily="34" charset="0"/>
                <a:ea typeface="Aptos" panose="020B0004020202020204" pitchFamily="34" charset="0"/>
                <a:cs typeface="Arial" panose="020B0604020202020204" pitchFamily="34" charset="0"/>
              </a:rPr>
              <a:t> גדול, המורכב מקטעי אודיו המסווגים לסגנונות השונים, ביניהם, קלאסי, רוק, ג'ז וכולי, כמו גם תמונות של ספקטוגרמות התואמות את הסגנונות השונים, מהן יהיה ניתן לנתח את התמונה האופיינית המתקבלת עבור סגנון ספציפי. ישנם גם קבצי </a:t>
            </a:r>
            <a:r>
              <a:rPr lang="en-US" sz="1800" kern="100" dirty="0">
                <a:effectLst/>
                <a:latin typeface="Aptos" panose="020B0004020202020204" pitchFamily="34" charset="0"/>
                <a:ea typeface="Aptos" panose="020B0004020202020204" pitchFamily="34" charset="0"/>
                <a:cs typeface="Arial" panose="020B0604020202020204" pitchFamily="34" charset="0"/>
              </a:rPr>
              <a:t>EXCEL</a:t>
            </a:r>
            <a:r>
              <a:rPr lang="he-IL" sz="1800" kern="100" dirty="0">
                <a:effectLst/>
                <a:latin typeface="Aptos" panose="020B0004020202020204" pitchFamily="34" charset="0"/>
                <a:ea typeface="Aptos" panose="020B0004020202020204" pitchFamily="34" charset="0"/>
                <a:cs typeface="Arial" panose="020B0604020202020204" pitchFamily="34" charset="0"/>
              </a:rPr>
              <a:t> המכילים תיוגים על מידע אופייני לסוגי המוזיקה השונים (טמפו, תכולות תדר, </a:t>
            </a:r>
            <a:r>
              <a:rPr lang="en-US" sz="1800" kern="100" dirty="0">
                <a:effectLst/>
                <a:latin typeface="Aptos" panose="020B0004020202020204" pitchFamily="34" charset="0"/>
                <a:ea typeface="Aptos" panose="020B0004020202020204" pitchFamily="34" charset="0"/>
                <a:cs typeface="Arial" panose="020B0604020202020204" pitchFamily="34" charset="0"/>
              </a:rPr>
              <a:t>RMS</a:t>
            </a:r>
            <a:r>
              <a:rPr lang="he-IL" sz="1800" kern="100" dirty="0">
                <a:effectLst/>
                <a:latin typeface="Aptos" panose="020B0004020202020204" pitchFamily="34" charset="0"/>
                <a:ea typeface="Aptos" panose="020B0004020202020204" pitchFamily="34" charset="0"/>
                <a:cs typeface="Arial" panose="020B0604020202020204" pitchFamily="34" charset="0"/>
              </a:rPr>
              <a:t> וכו'). אנסה לייצר מערכת שתגיע לכל הפחות ל60 אחוז דיוק בסיווג בין כלל הסגנונות השונים, ו85 אחוז דיוק בקביעת סיווג בין שני סגנונות אפשריים.</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4941414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50000"/>
              </a:lnSpc>
              <a:spcBef>
                <a:spcPts val="0"/>
              </a:spcBef>
              <a:spcAft>
                <a:spcPts val="800"/>
              </a:spcAft>
            </a:pPr>
            <a:r>
              <a:rPr lang="he-IL" sz="4000" b="1" u="sng" kern="100" dirty="0">
                <a:effectLst/>
                <a:latin typeface="Aptos" panose="020B0004020202020204" pitchFamily="34" charset="0"/>
                <a:ea typeface="Aptos" panose="020B0004020202020204" pitchFamily="34" charset="0"/>
                <a:cs typeface="Arial" panose="020B0604020202020204" pitchFamily="34" charset="0"/>
              </a:rPr>
              <a:t>מה נשאר לממש? (פרק שלישי: למידת מכונה)</a:t>
            </a:r>
            <a:br>
              <a:rPr lang="en-US" sz="4000" kern="100" dirty="0">
                <a:effectLst/>
                <a:latin typeface="Aptos" panose="020B0004020202020204" pitchFamily="34" charset="0"/>
                <a:ea typeface="Aptos" panose="020B0004020202020204" pitchFamily="34" charset="0"/>
                <a:cs typeface="Arial" panose="020B0604020202020204" pitchFamily="34" charset="0"/>
              </a:rPr>
            </a:br>
            <a:br>
              <a:rPr lang="he-IL" sz="40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אחלק את הגישה לפרק זה לשני חלקים:</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u="sng" kern="100" dirty="0">
                <a:effectLst/>
                <a:latin typeface="Aptos" panose="020B0004020202020204" pitchFamily="34" charset="0"/>
                <a:ea typeface="Aptos" panose="020B0004020202020204" pitchFamily="34" charset="0"/>
                <a:cs typeface="Arial" panose="020B0604020202020204" pitchFamily="34" charset="0"/>
              </a:rPr>
              <a:t>למידה סטטיסטית:</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בחלק זה אתעסק בחקר של גישות יותר "קלאסיות" ללמידת מכונה. אחקור את הביצועים של מסווגים מבוססי </a:t>
            </a:r>
            <a:r>
              <a:rPr lang="en-US" sz="1800" kern="100" dirty="0">
                <a:effectLst/>
                <a:latin typeface="Aptos" panose="020B0004020202020204" pitchFamily="34" charset="0"/>
                <a:ea typeface="Aptos" panose="020B0004020202020204" pitchFamily="34" charset="0"/>
                <a:cs typeface="Arial" panose="020B0604020202020204" pitchFamily="34" charset="0"/>
              </a:rPr>
              <a:t>Discriminant Analysis</a:t>
            </a:r>
            <a:r>
              <a:rPr lang="he-IL" sz="1800" kern="100" dirty="0">
                <a:effectLst/>
                <a:latin typeface="Aptos" panose="020B0004020202020204" pitchFamily="34" charset="0"/>
                <a:ea typeface="Aptos" panose="020B0004020202020204" pitchFamily="34" charset="0"/>
                <a:cs typeface="Arial" panose="020B0604020202020204" pitchFamily="34" charset="0"/>
              </a:rPr>
              <a:t> ועצי החלטה על הדאטא סט הנתון, כאשר המדדים המרכזיים הם ביצועי המסווג על סטים שיוקצו להיות "סט מבחן", ומטריצות הערבול (יורחבו בפירוט התיאוריה והפיתוחים כאשר אממש את הפרק במלואו).</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u="sng" kern="100" dirty="0">
                <a:effectLst/>
                <a:latin typeface="Aptos" panose="020B0004020202020204" pitchFamily="34" charset="0"/>
                <a:ea typeface="Aptos" panose="020B0004020202020204" pitchFamily="34" charset="0"/>
                <a:cs typeface="Arial" panose="020B0604020202020204" pitchFamily="34" charset="0"/>
              </a:rPr>
              <a:t>למידה עמוקה:</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בחלק זה אשתמש בגישה מבוססת רשתות עצביות ללמידת הדאטא סט, וסיווג הסגנונות והקטעים השונים. גישה זו חוקרת יותר לעומק מערכות מרובות משתנים, ושיטות מורכבות יותר לסיווג וקבלת החלטה של הרשת. המדד העיקרי בחלק זה יהיה ביצועי הרשתות על סטים שיוקצו להיות "סט מבחן".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1540102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L="457200" marR="0" rtl="1">
              <a:lnSpc>
                <a:spcPct val="150000"/>
              </a:lnSpc>
              <a:spcBef>
                <a:spcPts val="0"/>
              </a:spcBef>
              <a:spcAft>
                <a:spcPts val="800"/>
              </a:spcAft>
            </a:pPr>
            <a:r>
              <a:rPr lang="he-IL" sz="4000" b="1" u="sng" kern="100" dirty="0">
                <a:effectLst/>
                <a:latin typeface="Aptos" panose="020B0004020202020204" pitchFamily="34" charset="0"/>
                <a:ea typeface="Aptos" panose="020B0004020202020204" pitchFamily="34" charset="0"/>
                <a:cs typeface="Arial" panose="020B0604020202020204" pitchFamily="34" charset="0"/>
              </a:rPr>
              <a:t>מה נשאר לממש? (מימושים נוספים)</a:t>
            </a:r>
            <a:br>
              <a:rPr lang="en-US" sz="4000" kern="100" dirty="0">
                <a:effectLst/>
                <a:latin typeface="Aptos" panose="020B0004020202020204" pitchFamily="34" charset="0"/>
                <a:ea typeface="Aptos" panose="020B0004020202020204" pitchFamily="34" charset="0"/>
                <a:cs typeface="Arial" panose="020B0604020202020204" pitchFamily="34" charset="0"/>
              </a:rPr>
            </a:br>
            <a:br>
              <a:rPr lang="he-IL" sz="4000" kern="100" dirty="0">
                <a:effectLst/>
                <a:latin typeface="Aptos" panose="020B0004020202020204" pitchFamily="34" charset="0"/>
                <a:ea typeface="Aptos" panose="020B0004020202020204" pitchFamily="34" charset="0"/>
                <a:cs typeface="Arial" panose="020B0604020202020204" pitchFamily="34" charset="0"/>
              </a:rPr>
            </a:br>
            <a:r>
              <a:rPr lang="he-IL" sz="1800" b="1" u="sng" kern="100" dirty="0">
                <a:effectLst/>
                <a:latin typeface="Aptos" panose="020B0004020202020204" pitchFamily="34" charset="0"/>
                <a:ea typeface="Aptos" panose="020B0004020202020204" pitchFamily="34" charset="0"/>
                <a:cs typeface="Arial" panose="020B0604020202020204" pitchFamily="34" charset="0"/>
              </a:rPr>
              <a:t>מימושים נוספים:</a:t>
            </a: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עם הצגת הפרוייקט הסופי, ארצה לחזור לשני הפרקים הקודמים (משוונים, סימולציות חדר) ולממש להם ממשק משתמש במטלב. המטרה שלי היא לאפשר למשתמש גישה לכל הפרמטרים שדנו בהם בפרקים אלו, כך שיוכל להפעיל אותם ולחוות את התוצאה בידיים ובאוזניים.</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ארצה למטרה זו גם לממש סוג של מערכת שתוכל לבצע עיבוד "בזמן אמת", כמה שניתן (לא מערכת זמן אמת מבוססת מיקרו בקר מלאה, מה שיהיה ניתן לעשות במסגרת האפשרויות של ממשקי משתמש במטלב).</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3972865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marR="0" lvl="0" rtl="1">
              <a:lnSpc>
                <a:spcPct val="115000"/>
              </a:lnSpc>
              <a:spcBef>
                <a:spcPts val="0"/>
              </a:spcBef>
              <a:spcAft>
                <a:spcPts val="800"/>
              </a:spcAft>
            </a:pPr>
            <a:r>
              <a:rPr lang="he-IL" sz="4400" b="1" u="sng" kern="100" dirty="0">
                <a:effectLst/>
                <a:latin typeface="Aptos" panose="020B0004020202020204" pitchFamily="34" charset="0"/>
                <a:ea typeface="Aptos" panose="020B0004020202020204" pitchFamily="34" charset="0"/>
                <a:cs typeface="Arial" panose="020B0604020202020204" pitchFamily="34" charset="0"/>
              </a:rPr>
              <a:t>רשימת מקורות:</a:t>
            </a:r>
            <a:br>
              <a:rPr lang="he-IL" sz="4400" b="1" u="sng" kern="100" dirty="0">
                <a:effectLst/>
                <a:latin typeface="Aptos" panose="020B0004020202020204" pitchFamily="34" charset="0"/>
                <a:ea typeface="Aptos" panose="020B0004020202020204" pitchFamily="34" charset="0"/>
                <a:cs typeface="Arial" panose="020B0604020202020204" pitchFamily="34" charset="0"/>
              </a:rPr>
            </a:br>
            <a:br>
              <a:rPr lang="en-US" sz="44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Digital Audio Signal Processing, </a:t>
            </a:r>
            <a:r>
              <a:rPr lang="en-US" sz="1800" kern="100" dirty="0">
                <a:effectLst/>
                <a:latin typeface="Aptos" panose="020B0004020202020204" pitchFamily="34" charset="0"/>
                <a:ea typeface="Aptos" panose="020B0004020202020204" pitchFamily="34" charset="0"/>
                <a:cs typeface="Arial" panose="020B0604020202020204" pitchFamily="34" charset="0"/>
              </a:rPr>
              <a:t>Udo </a:t>
            </a:r>
            <a:r>
              <a:rPr lang="en-US" sz="1800" kern="100" dirty="0" err="1">
                <a:effectLst/>
                <a:latin typeface="Aptos" panose="020B0004020202020204" pitchFamily="34" charset="0"/>
                <a:ea typeface="Aptos" panose="020B0004020202020204" pitchFamily="34" charset="0"/>
                <a:cs typeface="Arial" panose="020B0604020202020204" pitchFamily="34" charset="0"/>
              </a:rPr>
              <a:t>Zolzer</a:t>
            </a:r>
            <a:r>
              <a:rPr lang="en-US" sz="1800" kern="100" dirty="0">
                <a:effectLst/>
                <a:latin typeface="Aptos" panose="020B0004020202020204" pitchFamily="34" charset="0"/>
                <a:ea typeface="Aptos" panose="020B0004020202020204" pitchFamily="34" charset="0"/>
                <a:cs typeface="Arial" panose="020B0604020202020204" pitchFamily="34" charset="0"/>
              </a:rPr>
              <a:t> [1]</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lang="en-US" sz="1800" b="1" kern="100" dirty="0">
                <a:effectLst/>
                <a:latin typeface="Aptos" panose="020B0004020202020204" pitchFamily="34" charset="0"/>
                <a:ea typeface="Aptos" panose="020B0004020202020204" pitchFamily="34" charset="0"/>
                <a:cs typeface="Arial" panose="020B0604020202020204" pitchFamily="34" charset="0"/>
              </a:rPr>
              <a:t>Audio &amp; Speech Processing with </a:t>
            </a:r>
            <a:r>
              <a:rPr lang="en-US" sz="1800" b="1" kern="100" dirty="0" err="1">
                <a:effectLst/>
                <a:latin typeface="Aptos" panose="020B0004020202020204" pitchFamily="34" charset="0"/>
                <a:ea typeface="Aptos" panose="020B0004020202020204" pitchFamily="34" charset="0"/>
                <a:cs typeface="Arial" panose="020B0604020202020204" pitchFamily="34" charset="0"/>
              </a:rPr>
              <a:t>Matlab</a:t>
            </a: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Aptos" panose="020B0004020202020204" pitchFamily="34" charset="0"/>
                <a:ea typeface="Aptos" panose="020B0004020202020204" pitchFamily="34" charset="0"/>
                <a:cs typeface="Arial" panose="020B0604020202020204" pitchFamily="34" charset="0"/>
              </a:rPr>
              <a:t>Paul R. Hill. [2]</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Hack Audio,</a:t>
            </a:r>
            <a:r>
              <a:rPr lang="en-US" sz="1800" kern="100" dirty="0">
                <a:effectLst/>
                <a:latin typeface="Aptos" panose="020B0004020202020204" pitchFamily="34" charset="0"/>
                <a:ea typeface="Aptos" panose="020B0004020202020204" pitchFamily="34" charset="0"/>
                <a:cs typeface="Arial" panose="020B0604020202020204" pitchFamily="34" charset="0"/>
              </a:rPr>
              <a:t> </a:t>
            </a:r>
            <a:r>
              <a:rPr lang="en-US" sz="1800" b="1" kern="100" dirty="0">
                <a:effectLst/>
                <a:latin typeface="Aptos" panose="020B0004020202020204" pitchFamily="34" charset="0"/>
                <a:ea typeface="Aptos" panose="020B0004020202020204" pitchFamily="34" charset="0"/>
                <a:cs typeface="Arial" panose="020B0604020202020204" pitchFamily="34" charset="0"/>
              </a:rPr>
              <a:t>An Introduction to Computer Programming and Digital Signal Processing in MATLAB, </a:t>
            </a:r>
            <a:r>
              <a:rPr lang="en-US" sz="1800" kern="100" dirty="0">
                <a:effectLst/>
                <a:latin typeface="Aptos" panose="020B0004020202020204" pitchFamily="34" charset="0"/>
                <a:ea typeface="Aptos" panose="020B0004020202020204" pitchFamily="34" charset="0"/>
                <a:cs typeface="Arial" panose="020B0604020202020204" pitchFamily="34" charset="0"/>
              </a:rPr>
              <a:t>Eric </a:t>
            </a:r>
            <a:r>
              <a:rPr lang="en-US" sz="1800" kern="100" dirty="0" err="1">
                <a:effectLst/>
                <a:latin typeface="Aptos" panose="020B0004020202020204" pitchFamily="34" charset="0"/>
                <a:ea typeface="Aptos" panose="020B0004020202020204" pitchFamily="34" charset="0"/>
                <a:cs typeface="Arial" panose="020B0604020202020204" pitchFamily="34" charset="0"/>
              </a:rPr>
              <a:t>Tarr</a:t>
            </a:r>
            <a:r>
              <a:rPr lang="en-US" sz="1800" kern="100" dirty="0">
                <a:effectLst/>
                <a:latin typeface="Aptos" panose="020B0004020202020204" pitchFamily="34" charset="0"/>
                <a:ea typeface="Aptos" panose="020B0004020202020204" pitchFamily="34" charset="0"/>
                <a:cs typeface="Arial" panose="020B0604020202020204" pitchFamily="34" charset="0"/>
              </a:rPr>
              <a:t> </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Theory and Applications of Digital Speech Processing</a:t>
            </a: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Aptos" panose="020B0004020202020204" pitchFamily="34" charset="0"/>
                <a:ea typeface="Aptos" panose="020B0004020202020204" pitchFamily="34" charset="0"/>
                <a:cs typeface="Arial" panose="020B0604020202020204" pitchFamily="34" charset="0"/>
              </a:rPr>
              <a:t>Lawrence R </a:t>
            </a:r>
            <a:r>
              <a:rPr lang="en-US" sz="1800" kern="100" dirty="0" err="1">
                <a:effectLst/>
                <a:latin typeface="Aptos" panose="020B0004020202020204" pitchFamily="34" charset="0"/>
                <a:ea typeface="Aptos" panose="020B0004020202020204" pitchFamily="34" charset="0"/>
                <a:cs typeface="Arial" panose="020B0604020202020204" pitchFamily="34" charset="0"/>
              </a:rPr>
              <a:t>Rabiner</a:t>
            </a:r>
            <a:r>
              <a:rPr lang="en-US" sz="1800" kern="100" dirty="0">
                <a:effectLst/>
                <a:latin typeface="Aptos" panose="020B0004020202020204" pitchFamily="34" charset="0"/>
                <a:ea typeface="Aptos" panose="020B0004020202020204" pitchFamily="34" charset="0"/>
                <a:cs typeface="Arial" panose="020B0604020202020204" pitchFamily="34" charset="0"/>
              </a:rPr>
              <a:t>, Ronal W. Schafer. [3]</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Introduction to Digital Speech Processing</a:t>
            </a: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Aptos" panose="020B0004020202020204" pitchFamily="34" charset="0"/>
                <a:ea typeface="Aptos" panose="020B0004020202020204" pitchFamily="34" charset="0"/>
                <a:cs typeface="Arial" panose="020B0604020202020204" pitchFamily="34" charset="0"/>
              </a:rPr>
              <a:t> Lawrence R. </a:t>
            </a:r>
            <a:r>
              <a:rPr lang="en-US" sz="1800" kern="100" dirty="0" err="1">
                <a:effectLst/>
                <a:latin typeface="Aptos" panose="020B0004020202020204" pitchFamily="34" charset="0"/>
                <a:ea typeface="Aptos" panose="020B0004020202020204" pitchFamily="34" charset="0"/>
                <a:cs typeface="Arial" panose="020B0604020202020204" pitchFamily="34" charset="0"/>
              </a:rPr>
              <a:t>Rabiner</a:t>
            </a:r>
            <a:r>
              <a:rPr lang="en-US" sz="1800" kern="100" dirty="0">
                <a:effectLst/>
                <a:latin typeface="Aptos" panose="020B0004020202020204" pitchFamily="34" charset="0"/>
                <a:ea typeface="Aptos" panose="020B0004020202020204" pitchFamily="34" charset="0"/>
                <a:cs typeface="Arial" panose="020B0604020202020204" pitchFamily="34" charset="0"/>
              </a:rPr>
              <a:t>, Ronal W. Schafer. [4]</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Speech and Audio Processing - a MATLAB Based Approach</a:t>
            </a: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Aptos" panose="020B0004020202020204" pitchFamily="34" charset="0"/>
                <a:ea typeface="Aptos" panose="020B0004020202020204" pitchFamily="34" charset="0"/>
                <a:cs typeface="Arial" panose="020B0604020202020204" pitchFamily="34" charset="0"/>
              </a:rPr>
              <a:t>Ian Vince McLoughlin [5]</a:t>
            </a:r>
            <a:br>
              <a:rPr lang="he-IL"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All About Audio Equalization,</a:t>
            </a:r>
            <a:r>
              <a:rPr lang="en-US" sz="1800" kern="100" dirty="0">
                <a:effectLst/>
                <a:latin typeface="Aptos" panose="020B0004020202020204" pitchFamily="34" charset="0"/>
                <a:ea typeface="Aptos" panose="020B0004020202020204" pitchFamily="34" charset="0"/>
                <a:cs typeface="Arial" panose="020B0604020202020204" pitchFamily="34" charset="0"/>
              </a:rPr>
              <a:t> </a:t>
            </a:r>
            <a:r>
              <a:rPr lang="en-US" sz="1800" kern="100" dirty="0" err="1">
                <a:effectLst/>
                <a:latin typeface="Aptos" panose="020B0004020202020204" pitchFamily="34" charset="0"/>
                <a:ea typeface="Aptos" panose="020B0004020202020204" pitchFamily="34" charset="0"/>
                <a:cs typeface="Arial" panose="020B0604020202020204" pitchFamily="34" charset="0"/>
              </a:rPr>
              <a:t>Vesa</a:t>
            </a:r>
            <a:r>
              <a:rPr lang="en-US" sz="1800" kern="100" dirty="0">
                <a:effectLst/>
                <a:latin typeface="Aptos" panose="020B0004020202020204" pitchFamily="34" charset="0"/>
                <a:ea typeface="Aptos" panose="020B0004020202020204" pitchFamily="34" charset="0"/>
                <a:cs typeface="Arial" panose="020B0604020202020204" pitchFamily="34" charset="0"/>
              </a:rPr>
              <a:t> </a:t>
            </a:r>
            <a:r>
              <a:rPr lang="en-US" sz="1800" kern="100" dirty="0" err="1">
                <a:effectLst/>
                <a:latin typeface="Aptos" panose="020B0004020202020204" pitchFamily="34" charset="0"/>
                <a:ea typeface="Aptos" panose="020B0004020202020204" pitchFamily="34" charset="0"/>
                <a:cs typeface="Arial" panose="020B0604020202020204" pitchFamily="34" charset="0"/>
              </a:rPr>
              <a:t>Välimäki</a:t>
            </a:r>
            <a:r>
              <a:rPr lang="en-US" sz="1800" kern="100" dirty="0">
                <a:effectLst/>
                <a:latin typeface="Aptos" panose="020B0004020202020204" pitchFamily="34" charset="0"/>
                <a:ea typeface="Aptos" panose="020B0004020202020204" pitchFamily="34" charset="0"/>
                <a:cs typeface="Arial" panose="020B0604020202020204" pitchFamily="34" charset="0"/>
              </a:rPr>
              <a:t> and Joshua D. Reiss, Applied Science [6]</a:t>
            </a:r>
            <a:br>
              <a:rPr lang="en-US" sz="1800" kern="100" dirty="0">
                <a:effectLst/>
                <a:latin typeface="Aptos" panose="020B0004020202020204" pitchFamily="34" charset="0"/>
                <a:ea typeface="Aptos" panose="020B0004020202020204" pitchFamily="34" charset="0"/>
                <a:cs typeface="Arial" panose="020B0604020202020204" pitchFamily="34" charset="0"/>
              </a:rPr>
            </a:br>
            <a:r>
              <a:rPr lang="en-US" sz="1800" b="1" kern="100" dirty="0">
                <a:effectLst/>
                <a:latin typeface="Aptos" panose="020B0004020202020204" pitchFamily="34" charset="0"/>
                <a:ea typeface="Aptos" panose="020B0004020202020204" pitchFamily="34" charset="0"/>
                <a:cs typeface="Arial" panose="020B0604020202020204" pitchFamily="34" charset="0"/>
              </a:rPr>
              <a:t>Speech Recognition Using </a:t>
            </a:r>
            <a:r>
              <a:rPr lang="en-US" sz="1800" b="1" kern="100" dirty="0" err="1">
                <a:effectLst/>
                <a:latin typeface="Aptos" panose="020B0004020202020204" pitchFamily="34" charset="0"/>
                <a:ea typeface="Aptos" panose="020B0004020202020204" pitchFamily="34" charset="0"/>
                <a:cs typeface="Arial" panose="020B0604020202020204" pitchFamily="34" charset="0"/>
              </a:rPr>
              <a:t>Articula</a:t>
            </a:r>
            <a:r>
              <a:rPr lang="en-US" sz="1800" kern="100" dirty="0">
                <a:effectLst/>
                <a:latin typeface="Aptos" panose="020B0004020202020204" pitchFamily="34" charset="0"/>
                <a:ea typeface="Aptos" panose="020B0004020202020204" pitchFamily="34" charset="0"/>
                <a:cs typeface="Arial" panose="020B0604020202020204" pitchFamily="34" charset="0"/>
              </a:rPr>
              <a:t> [7]</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5400" b="1" u="sng" kern="100" dirty="0">
                <a:effectLst/>
                <a:latin typeface="Aptos" panose="020B0004020202020204" pitchFamily="34" charset="0"/>
                <a:ea typeface="Aptos" panose="020B0004020202020204" pitchFamily="34" charset="0"/>
                <a:cs typeface="Arial" panose="020B0604020202020204" pitchFamily="34" charset="0"/>
              </a:rPr>
            </a:br>
            <a:br>
              <a:rPr lang="he-IL" sz="20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br>
              <a:rPr lang="he-IL" sz="1800" dirty="0">
                <a:effectLst/>
                <a:latin typeface="Aptos" panose="020B0004020202020204" pitchFamily="34" charset="0"/>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Arial" panose="020B0604020202020204" pitchFamily="34" charset="0"/>
              </a:rPr>
              <a:t> </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br>
              <a:rPr lang="he-IL" sz="1800" b="1" u="sng" kern="100" dirty="0">
                <a:effectLst/>
                <a:latin typeface="Aptos" panose="020B0004020202020204" pitchFamily="34" charset="0"/>
                <a:ea typeface="Aptos" panose="020B0004020202020204" pitchFamily="34" charset="0"/>
                <a:cs typeface="Arial" panose="020B0604020202020204" pitchFamily="34" charset="0"/>
              </a:rPr>
            </a:b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531006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fontScale="90000"/>
          </a:bodyPr>
          <a:lstStyle/>
          <a:p>
            <a:pPr marR="0" lvl="0" rtl="1">
              <a:lnSpc>
                <a:spcPct val="115000"/>
              </a:lnSpc>
              <a:spcBef>
                <a:spcPts val="0"/>
              </a:spcBef>
              <a:spcAft>
                <a:spcPts val="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kern="100" dirty="0">
                <a:effectLst/>
                <a:latin typeface="Aptos" panose="020B0004020202020204" pitchFamily="34" charset="0"/>
                <a:ea typeface="Aptos" panose="020B0004020202020204" pitchFamily="34" charset="0"/>
                <a:cs typeface="Arial" panose="020B0604020202020204" pitchFamily="34" charset="0"/>
              </a:rPr>
              <a:t>הגדרות ומושגי יסוד:</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u="sng" kern="100" dirty="0">
                <a:effectLst/>
                <a:latin typeface="Aptos" panose="020B0004020202020204" pitchFamily="34" charset="0"/>
                <a:ea typeface="Aptos" panose="020B0004020202020204" pitchFamily="34" charset="0"/>
                <a:cs typeface="Arial" panose="020B0604020202020204" pitchFamily="34" charset="0"/>
              </a:rPr>
              <a:t>מסננים:</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r>
              <a:rPr lang="en-US" sz="2800" u="sng" kern="100" dirty="0">
                <a:effectLst/>
                <a:latin typeface="Aptos" panose="020B0004020202020204" pitchFamily="34" charset="0"/>
                <a:ea typeface="Aptos" panose="020B0004020202020204" pitchFamily="34" charset="0"/>
                <a:cs typeface="Arial" panose="020B0604020202020204" pitchFamily="34" charset="0"/>
              </a:rPr>
              <a:t>LP/HP </a:t>
            </a:r>
            <a:r>
              <a:rPr lang="en-US" sz="2800" kern="100" dirty="0">
                <a:effectLst/>
                <a:latin typeface="Aptos" panose="020B0004020202020204" pitchFamily="34" charset="0"/>
                <a:ea typeface="Aptos" panose="020B0004020202020204" pitchFamily="34" charset="0"/>
                <a:cs typeface="Arial" panose="020B0604020202020204" pitchFamily="34" charset="0"/>
              </a:rPr>
              <a:t>– </a:t>
            </a:r>
            <a:r>
              <a:rPr lang="he-IL" sz="2800" kern="100" dirty="0">
                <a:effectLst/>
                <a:latin typeface="Aptos" panose="020B0004020202020204" pitchFamily="34" charset="0"/>
                <a:ea typeface="Aptos" panose="020B0004020202020204" pitchFamily="34" charset="0"/>
                <a:cs typeface="Arial" panose="020B0604020202020204" pitchFamily="34" charset="0"/>
              </a:rPr>
              <a:t> מסננים אלו מוגדרים ע"י "תדר קטעון". תדר זה מסמל ירידה במגניטודת האות ב</a:t>
            </a:r>
            <a:r>
              <a:rPr lang="en-US" sz="2800" kern="100" dirty="0">
                <a:effectLst/>
                <a:latin typeface="Aptos" panose="020B0004020202020204" pitchFamily="34" charset="0"/>
                <a:ea typeface="Aptos" panose="020B0004020202020204" pitchFamily="34" charset="0"/>
                <a:cs typeface="Arial" panose="020B0604020202020204" pitchFamily="34" charset="0"/>
              </a:rPr>
              <a:t>3 [dB]</a:t>
            </a:r>
            <a:r>
              <a:rPr lang="he-IL" sz="2800" kern="100" dirty="0">
                <a:effectLst/>
                <a:latin typeface="Aptos" panose="020B0004020202020204" pitchFamily="34" charset="0"/>
                <a:ea typeface="Aptos" panose="020B0004020202020204" pitchFamily="34" charset="0"/>
                <a:cs typeface="Arial" panose="020B0604020202020204" pitchFamily="34" charset="0"/>
              </a:rPr>
              <a:t>, ואחריו (או לפניו) מגיע תחום הקטעון</a:t>
            </a:r>
            <a:r>
              <a:rPr lang="en-US" sz="2800" kern="100" dirty="0">
                <a:effectLst/>
                <a:latin typeface="Aptos" panose="020B0004020202020204" pitchFamily="34" charset="0"/>
                <a:ea typeface="Aptos" panose="020B0004020202020204" pitchFamily="34" charset="0"/>
                <a:cs typeface="Arial" panose="020B0604020202020204" pitchFamily="34" charset="0"/>
              </a:rPr>
              <a:t> </a:t>
            </a: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1100" kern="100" dirty="0">
                <a:effectLst/>
                <a:latin typeface="Aptos" panose="020B0004020202020204" pitchFamily="34" charset="0"/>
                <a:ea typeface="Aptos" panose="020B0004020202020204" pitchFamily="34" charset="0"/>
                <a:cs typeface="Arial" panose="020B0604020202020204" pitchFamily="34" charset="0"/>
              </a:rPr>
              <a:t>תמונה</a:t>
            </a:r>
            <a:r>
              <a:rPr lang="he-IL" sz="2800" kern="100" dirty="0">
                <a:latin typeface="Aptos" panose="020B0004020202020204" pitchFamily="34" charset="0"/>
                <a:ea typeface="Aptos" panose="020B0004020202020204" pitchFamily="34" charset="0"/>
                <a:cs typeface="Arial" panose="020B0604020202020204" pitchFamily="34" charset="0"/>
              </a:rPr>
              <a:t> </a:t>
            </a:r>
            <a:r>
              <a:rPr lang="he-IL" sz="1100" kern="100" dirty="0">
                <a:effectLst/>
                <a:latin typeface="Aptos" panose="020B0004020202020204" pitchFamily="34" charset="0"/>
                <a:ea typeface="Aptos" panose="020B0004020202020204" pitchFamily="34" charset="0"/>
                <a:cs typeface="Arial" panose="020B0604020202020204" pitchFamily="34" charset="0"/>
              </a:rPr>
              <a:t>מתוך הספר </a:t>
            </a:r>
            <a:r>
              <a:rPr lang="en-US" sz="1100" kern="100" dirty="0">
                <a:effectLst/>
                <a:latin typeface="Aptos" panose="020B0004020202020204" pitchFamily="34" charset="0"/>
                <a:ea typeface="Aptos" panose="020B0004020202020204" pitchFamily="34" charset="0"/>
                <a:cs typeface="Arial" panose="020B0604020202020204" pitchFamily="34" charset="0"/>
              </a:rPr>
              <a:t>Digital Audio Signal Processing, Udo </a:t>
            </a:r>
            <a:r>
              <a:rPr lang="en-US" sz="1100" kern="100" dirty="0" err="1">
                <a:effectLst/>
                <a:latin typeface="Aptos" panose="020B0004020202020204" pitchFamily="34" charset="0"/>
                <a:ea typeface="Aptos" panose="020B0004020202020204" pitchFamily="34" charset="0"/>
                <a:cs typeface="Arial" panose="020B0604020202020204" pitchFamily="34" charset="0"/>
              </a:rPr>
              <a:t>Zolzer</a:t>
            </a:r>
            <a:br>
              <a:rPr lang="he-IL" sz="1100" kern="100" dirty="0">
                <a:effectLst/>
                <a:latin typeface="Aptos" panose="020B0004020202020204" pitchFamily="34" charset="0"/>
                <a:ea typeface="Aptos" panose="020B0004020202020204" pitchFamily="34" charset="0"/>
                <a:cs typeface="Arial" panose="020B0604020202020204" pitchFamily="34" charset="0"/>
              </a:rPr>
            </a:br>
            <a:br>
              <a:rPr lang="he-IL" sz="11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AA311B5-5F3F-0C17-8226-720963E4B9C7}"/>
              </a:ext>
            </a:extLst>
          </p:cNvPr>
          <p:cNvPicPr>
            <a:picLocks noChangeAspect="1"/>
          </p:cNvPicPr>
          <p:nvPr/>
        </p:nvPicPr>
        <p:blipFill>
          <a:blip r:embed="rId3"/>
          <a:stretch>
            <a:fillRect/>
          </a:stretch>
        </p:blipFill>
        <p:spPr>
          <a:xfrm>
            <a:off x="160134" y="3565620"/>
            <a:ext cx="3792227" cy="3080437"/>
          </a:xfrm>
          <a:prstGeom prst="rect">
            <a:avLst/>
          </a:prstGeom>
        </p:spPr>
      </p:pic>
    </p:spTree>
    <p:extLst>
      <p:ext uri="{BB962C8B-B14F-4D97-AF65-F5344CB8AC3E}">
        <p14:creationId xmlns:p14="http://schemas.microsoft.com/office/powerpoint/2010/main" val="1453671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fontScale="90000"/>
          </a:bodyPr>
          <a:lstStyle/>
          <a:p>
            <a:pPr marR="0" lvl="0" rtl="1">
              <a:lnSpc>
                <a:spcPct val="115000"/>
              </a:lnSpc>
              <a:spcBef>
                <a:spcPts val="0"/>
              </a:spcBef>
              <a:spcAft>
                <a:spcPts val="0"/>
              </a:spcAft>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kern="100" dirty="0">
                <a:effectLst/>
                <a:latin typeface="Aptos" panose="020B0004020202020204" pitchFamily="34" charset="0"/>
                <a:ea typeface="Aptos" panose="020B0004020202020204" pitchFamily="34" charset="0"/>
                <a:cs typeface="Arial" panose="020B0604020202020204" pitchFamily="34" charset="0"/>
              </a:rPr>
              <a:t>הגדרות ומושגי יסוד:</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u="sng" kern="100" dirty="0">
                <a:effectLst/>
                <a:latin typeface="Aptos" panose="020B0004020202020204" pitchFamily="34" charset="0"/>
                <a:ea typeface="Aptos" panose="020B0004020202020204" pitchFamily="34" charset="0"/>
                <a:cs typeface="Arial" panose="020B0604020202020204" pitchFamily="34" charset="0"/>
              </a:rPr>
              <a:t>מסננים:</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r>
              <a:rPr lang="en-US" sz="2800" u="sng" kern="100" dirty="0">
                <a:effectLst/>
                <a:latin typeface="Aptos" panose="020B0004020202020204" pitchFamily="34" charset="0"/>
                <a:ea typeface="Aptos" panose="020B0004020202020204" pitchFamily="34" charset="0"/>
                <a:cs typeface="Arial" panose="020B0604020202020204" pitchFamily="34" charset="0"/>
              </a:rPr>
              <a:t> BP/BS</a:t>
            </a:r>
            <a:r>
              <a:rPr lang="en-US" sz="2800" kern="100" dirty="0">
                <a:effectLst/>
                <a:latin typeface="Aptos" panose="020B0004020202020204" pitchFamily="34" charset="0"/>
                <a:ea typeface="Aptos" panose="020B0004020202020204" pitchFamily="34" charset="0"/>
                <a:cs typeface="Arial" panose="020B0604020202020204" pitchFamily="34" charset="0"/>
              </a:rPr>
              <a:t> – </a:t>
            </a:r>
            <a:r>
              <a:rPr lang="he-IL" sz="2800" kern="100" dirty="0">
                <a:effectLst/>
                <a:latin typeface="Aptos" panose="020B0004020202020204" pitchFamily="34" charset="0"/>
                <a:ea typeface="Aptos" panose="020B0004020202020204" pitchFamily="34" charset="0"/>
                <a:cs typeface="Arial" panose="020B0604020202020204" pitchFamily="34" charset="0"/>
              </a:rPr>
              <a:t>מסנני</a:t>
            </a:r>
            <a:r>
              <a:rPr lang="en-US" sz="2800" kern="100" dirty="0">
                <a:effectLst/>
                <a:latin typeface="Aptos" panose="020B0004020202020204" pitchFamily="34" charset="0"/>
                <a:ea typeface="Aptos" panose="020B0004020202020204" pitchFamily="34" charset="0"/>
                <a:cs typeface="Arial" panose="020B0604020202020204" pitchFamily="34" charset="0"/>
              </a:rPr>
              <a:t> band pass\stop </a:t>
            </a:r>
            <a:r>
              <a:rPr lang="he-IL" sz="2800" kern="100" dirty="0">
                <a:effectLst/>
                <a:latin typeface="Aptos" panose="020B0004020202020204" pitchFamily="34" charset="0"/>
                <a:ea typeface="Aptos" panose="020B0004020202020204" pitchFamily="34" charset="0"/>
                <a:cs typeface="Arial" panose="020B0604020202020204" pitchFamily="34" charset="0"/>
              </a:rPr>
              <a:t>אלו מסננים המקיימים מגוון תחומי מעבר וקטעון לאות בודד. מוגדים ע"י שני תדרי קטעון אשר מסמלים את נק' ההנחת ב</a:t>
            </a:r>
            <a:r>
              <a:rPr lang="en-US" sz="2800" kern="100" dirty="0">
                <a:effectLst/>
                <a:latin typeface="Aptos" panose="020B0004020202020204" pitchFamily="34" charset="0"/>
                <a:ea typeface="Aptos" panose="020B0004020202020204" pitchFamily="34" charset="0"/>
                <a:cs typeface="Arial" panose="020B0604020202020204" pitchFamily="34" charset="0"/>
              </a:rPr>
              <a:t>3 [dB]</a:t>
            </a:r>
            <a:r>
              <a:rPr lang="he-IL" sz="2800" kern="100" dirty="0">
                <a:effectLst/>
                <a:latin typeface="Aptos" panose="020B0004020202020204" pitchFamily="34" charset="0"/>
                <a:ea typeface="Aptos" panose="020B0004020202020204" pitchFamily="34" charset="0"/>
                <a:cs typeface="Arial" panose="020B0604020202020204" pitchFamily="34" charset="0"/>
              </a:rPr>
              <a:t>, בין תחום תדרים זה מתקיים פס ה"מעבר" (ב</a:t>
            </a:r>
            <a:r>
              <a:rPr lang="en-US" sz="2800" kern="100" dirty="0">
                <a:effectLst/>
                <a:latin typeface="Aptos" panose="020B0004020202020204" pitchFamily="34" charset="0"/>
                <a:ea typeface="Aptos" panose="020B0004020202020204" pitchFamily="34" charset="0"/>
                <a:cs typeface="Arial" panose="020B0604020202020204" pitchFamily="34" charset="0"/>
              </a:rPr>
              <a:t>BS: </a:t>
            </a:r>
            <a:r>
              <a:rPr lang="he-IL" sz="2800" kern="100" dirty="0">
                <a:effectLst/>
                <a:latin typeface="Aptos" panose="020B0004020202020204" pitchFamily="34" charset="0"/>
                <a:ea typeface="Aptos" panose="020B0004020202020204" pitchFamily="34" charset="0"/>
                <a:cs typeface="Arial" panose="020B0604020202020204" pitchFamily="34" charset="0"/>
              </a:rPr>
              <a:t> קטעון). ניתן לתאר את תחום המעבר (או קטעון): </a:t>
            </a:r>
            <a:r>
              <a:rPr lang="en-US" sz="2800" kern="100" dirty="0">
                <a:effectLst/>
                <a:latin typeface="Aptos" panose="020B0004020202020204" pitchFamily="34" charset="0"/>
                <a:ea typeface="Aptos" panose="020B0004020202020204" pitchFamily="34" charset="0"/>
                <a:cs typeface="Arial" panose="020B0604020202020204" pitchFamily="34" charset="0"/>
              </a:rPr>
              <a:t>fb=fu-fl.</a:t>
            </a: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1100" kern="100" dirty="0">
                <a:effectLst/>
                <a:latin typeface="Aptos" panose="020B0004020202020204" pitchFamily="34" charset="0"/>
                <a:ea typeface="Aptos" panose="020B0004020202020204" pitchFamily="34" charset="0"/>
                <a:cs typeface="Arial" panose="020B0604020202020204" pitchFamily="34" charset="0"/>
              </a:rPr>
              <a:t>תמונה</a:t>
            </a:r>
            <a:r>
              <a:rPr lang="he-IL" sz="1100" kern="100" dirty="0">
                <a:latin typeface="Aptos" panose="020B0004020202020204" pitchFamily="34" charset="0"/>
                <a:ea typeface="Aptos" panose="020B0004020202020204" pitchFamily="34" charset="0"/>
                <a:cs typeface="Arial" panose="020B0604020202020204" pitchFamily="34" charset="0"/>
              </a:rPr>
              <a:t> </a:t>
            </a:r>
            <a:r>
              <a:rPr lang="he-IL" sz="1100" kern="100" dirty="0">
                <a:effectLst/>
                <a:latin typeface="Aptos" panose="020B0004020202020204" pitchFamily="34" charset="0"/>
                <a:ea typeface="Aptos" panose="020B0004020202020204" pitchFamily="34" charset="0"/>
                <a:cs typeface="Arial" panose="020B0604020202020204" pitchFamily="34" charset="0"/>
              </a:rPr>
              <a:t>מתוך הספר </a:t>
            </a:r>
            <a:r>
              <a:rPr lang="en-US" sz="1100" kern="100" dirty="0">
                <a:effectLst/>
                <a:latin typeface="Aptos" panose="020B0004020202020204" pitchFamily="34" charset="0"/>
                <a:ea typeface="Aptos" panose="020B0004020202020204" pitchFamily="34" charset="0"/>
                <a:cs typeface="Arial" panose="020B0604020202020204" pitchFamily="34" charset="0"/>
              </a:rPr>
              <a:t>Digital Audio Signal Processing, Udo </a:t>
            </a:r>
            <a:r>
              <a:rPr lang="en-US" sz="1100" kern="100" dirty="0" err="1">
                <a:effectLst/>
                <a:latin typeface="Aptos" panose="020B0004020202020204" pitchFamily="34" charset="0"/>
                <a:ea typeface="Aptos" panose="020B0004020202020204" pitchFamily="34" charset="0"/>
                <a:cs typeface="Arial" panose="020B0604020202020204" pitchFamily="34" charset="0"/>
              </a:rPr>
              <a:t>Zolzer</a:t>
            </a:r>
            <a:br>
              <a:rPr lang="he-IL" sz="1100" kern="100" dirty="0">
                <a:effectLst/>
                <a:latin typeface="Aptos" panose="020B0004020202020204" pitchFamily="34" charset="0"/>
                <a:ea typeface="Aptos" panose="020B0004020202020204" pitchFamily="34" charset="0"/>
                <a:cs typeface="Arial" panose="020B0604020202020204" pitchFamily="34" charset="0"/>
              </a:rPr>
            </a:br>
            <a:br>
              <a:rPr lang="he-IL" sz="11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111405AB-752D-4626-D33B-251F834D5480}"/>
              </a:ext>
            </a:extLst>
          </p:cNvPr>
          <p:cNvPicPr>
            <a:picLocks noChangeAspect="1"/>
          </p:cNvPicPr>
          <p:nvPr/>
        </p:nvPicPr>
        <p:blipFill>
          <a:blip r:embed="rId3"/>
          <a:stretch>
            <a:fillRect/>
          </a:stretch>
        </p:blipFill>
        <p:spPr>
          <a:xfrm>
            <a:off x="176463" y="3697277"/>
            <a:ext cx="3792227" cy="3080437"/>
          </a:xfrm>
          <a:prstGeom prst="rect">
            <a:avLst/>
          </a:prstGeom>
        </p:spPr>
      </p:pic>
    </p:spTree>
    <p:extLst>
      <p:ext uri="{BB962C8B-B14F-4D97-AF65-F5344CB8AC3E}">
        <p14:creationId xmlns:p14="http://schemas.microsoft.com/office/powerpoint/2010/main" val="3038572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pic>
        <p:nvPicPr>
          <p:cNvPr id="5" name="Picture 4">
            <a:extLst>
              <a:ext uri="{FF2B5EF4-FFF2-40B4-BE49-F238E27FC236}">
                <a16:creationId xmlns:a16="http://schemas.microsoft.com/office/drawing/2014/main" id="{A25833D6-7AB5-E457-E48E-CEFF510C2D31}"/>
              </a:ext>
            </a:extLst>
          </p:cNvPr>
          <p:cNvPicPr>
            <a:picLocks noChangeAspect="1"/>
          </p:cNvPicPr>
          <p:nvPr/>
        </p:nvPicPr>
        <p:blipFill>
          <a:blip r:embed="rId3"/>
          <a:stretch>
            <a:fillRect/>
          </a:stretch>
        </p:blipFill>
        <p:spPr>
          <a:xfrm>
            <a:off x="3641271" y="3569085"/>
            <a:ext cx="4059666" cy="3129154"/>
          </a:xfrm>
          <a:prstGeom prst="rect">
            <a:avLst/>
          </a:prstGeom>
        </p:spPr>
      </p:pic>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kern="100" dirty="0">
                <a:effectLst/>
                <a:latin typeface="Aptos" panose="020B0004020202020204" pitchFamily="34" charset="0"/>
                <a:ea typeface="Aptos" panose="020B0004020202020204" pitchFamily="34" charset="0"/>
                <a:cs typeface="Arial" panose="020B0604020202020204" pitchFamily="34" charset="0"/>
              </a:rPr>
              <a:t>הגדרות ומושגי יסוד:</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u="sng" kern="100" dirty="0">
                <a:effectLst/>
                <a:latin typeface="Aptos" panose="020B0004020202020204" pitchFamily="34" charset="0"/>
                <a:ea typeface="Aptos" panose="020B0004020202020204" pitchFamily="34" charset="0"/>
                <a:cs typeface="Arial" panose="020B0604020202020204" pitchFamily="34" charset="0"/>
              </a:rPr>
              <a:t>מסננים:</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r>
              <a:rPr lang="en-US" sz="2800" kern="100" dirty="0">
                <a:effectLst/>
                <a:latin typeface="Aptos" panose="020B0004020202020204" pitchFamily="34" charset="0"/>
                <a:ea typeface="Aptos" panose="020B0004020202020204" pitchFamily="34" charset="0"/>
                <a:cs typeface="Arial" panose="020B0604020202020204" pitchFamily="34" charset="0"/>
              </a:rPr>
              <a:t> </a:t>
            </a:r>
            <a:r>
              <a:rPr lang="en-US" sz="2700" u="sng" kern="100" dirty="0">
                <a:effectLst/>
                <a:latin typeface="Aptos" panose="020B0004020202020204" pitchFamily="34" charset="0"/>
                <a:ea typeface="Times New Roman" panose="02020603050405020304" pitchFamily="18" charset="0"/>
                <a:cs typeface="Arial" panose="020B0604020202020204" pitchFamily="34" charset="0"/>
              </a:rPr>
              <a:t>Shelving Filters</a:t>
            </a:r>
            <a:r>
              <a:rPr lang="en-US" sz="2700" u="sng" kern="100" dirty="0">
                <a:effectLst/>
                <a:latin typeface="Arial" panose="020B0604020202020204" pitchFamily="34" charset="0"/>
                <a:ea typeface="Times New Roman" panose="02020603050405020304" pitchFamily="18" charset="0"/>
                <a:cs typeface="Arial" panose="020B0604020202020204" pitchFamily="34" charset="0"/>
              </a:rPr>
              <a:t> </a:t>
            </a:r>
            <a:r>
              <a:rPr lang="he-IL" sz="2700" kern="100" dirty="0">
                <a:effectLst/>
                <a:latin typeface="Arial" panose="020B0604020202020204" pitchFamily="34" charset="0"/>
                <a:ea typeface="Times New Roman" panose="02020603050405020304" pitchFamily="18" charset="0"/>
                <a:cs typeface="Arial" panose="020B0604020202020204" pitchFamily="34" charset="0"/>
              </a:rPr>
              <a:t>– פילטרים דומים בתכונותיהם ל</a:t>
            </a:r>
            <a:r>
              <a:rPr lang="en-US" sz="2700" kern="100" dirty="0">
                <a:effectLst/>
                <a:latin typeface="Aptos" panose="020B0004020202020204" pitchFamily="34" charset="0"/>
                <a:ea typeface="Times New Roman" panose="02020603050405020304" pitchFamily="18" charset="0"/>
                <a:cs typeface="Arial" panose="020B0604020202020204" pitchFamily="34" charset="0"/>
              </a:rPr>
              <a:t>LP/HP</a:t>
            </a:r>
            <a:r>
              <a:rPr lang="he-IL" sz="2700" kern="100" dirty="0">
                <a:effectLst/>
                <a:latin typeface="Aptos" panose="020B0004020202020204" pitchFamily="34" charset="0"/>
                <a:ea typeface="Times New Roman" panose="02020603050405020304" pitchFamily="18" charset="0"/>
                <a:cs typeface="Arial" panose="020B0604020202020204" pitchFamily="34" charset="0"/>
              </a:rPr>
              <a:t>, אך ההבדל הוא שלפילטר אין "תחום קטעון". במקום – הפילטר יודע לייצר הגבר \ הנחת לתחום תדר מסויים, </a:t>
            </a:r>
            <a:r>
              <a:rPr lang="he-IL" sz="2700" b="1" kern="100" dirty="0">
                <a:effectLst/>
                <a:latin typeface="Aptos" panose="020B0004020202020204" pitchFamily="34" charset="0"/>
                <a:ea typeface="Times New Roman" panose="02020603050405020304" pitchFamily="18" charset="0"/>
                <a:cs typeface="Arial" panose="020B0604020202020204" pitchFamily="34" charset="0"/>
              </a:rPr>
              <a:t>בעוד ששאר התחומים נשארים ללא עיבוד</a:t>
            </a:r>
            <a:r>
              <a:rPr lang="he-IL" sz="2700" kern="100" dirty="0">
                <a:effectLst/>
                <a:latin typeface="Aptos" panose="020B0004020202020204" pitchFamily="34" charset="0"/>
                <a:ea typeface="Times New Roman" panose="02020603050405020304" pitchFamily="18" charset="0"/>
                <a:cs typeface="Arial" panose="020B0604020202020204" pitchFamily="34" charset="0"/>
              </a:rPr>
              <a:t>.</a:t>
            </a:r>
            <a:br>
              <a:rPr lang="en-US" sz="27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A0127AC5-53C3-B0B9-2200-FD6AA0A90AAB}"/>
              </a:ext>
            </a:extLst>
          </p:cNvPr>
          <p:cNvPicPr>
            <a:picLocks noChangeAspect="1"/>
          </p:cNvPicPr>
          <p:nvPr/>
        </p:nvPicPr>
        <p:blipFill>
          <a:blip r:embed="rId4"/>
          <a:stretch>
            <a:fillRect/>
          </a:stretch>
        </p:blipFill>
        <p:spPr>
          <a:xfrm>
            <a:off x="3513222" y="3455823"/>
            <a:ext cx="4481736" cy="3343518"/>
          </a:xfrm>
          <a:prstGeom prst="rect">
            <a:avLst/>
          </a:prstGeom>
        </p:spPr>
      </p:pic>
    </p:spTree>
    <p:extLst>
      <p:ext uri="{BB962C8B-B14F-4D97-AF65-F5344CB8AC3E}">
        <p14:creationId xmlns:p14="http://schemas.microsoft.com/office/powerpoint/2010/main" val="1546173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pic>
        <p:nvPicPr>
          <p:cNvPr id="5" name="Picture 4">
            <a:extLst>
              <a:ext uri="{FF2B5EF4-FFF2-40B4-BE49-F238E27FC236}">
                <a16:creationId xmlns:a16="http://schemas.microsoft.com/office/drawing/2014/main" id="{A25833D6-7AB5-E457-E48E-CEFF510C2D31}"/>
              </a:ext>
            </a:extLst>
          </p:cNvPr>
          <p:cNvPicPr>
            <a:picLocks noChangeAspect="1"/>
          </p:cNvPicPr>
          <p:nvPr/>
        </p:nvPicPr>
        <p:blipFill>
          <a:blip r:embed="rId3"/>
          <a:stretch>
            <a:fillRect/>
          </a:stretch>
        </p:blipFill>
        <p:spPr>
          <a:xfrm>
            <a:off x="3641271" y="3569085"/>
            <a:ext cx="4059666" cy="3129154"/>
          </a:xfrm>
          <a:prstGeom prst="rect">
            <a:avLst/>
          </a:prstGeom>
        </p:spPr>
      </p:pic>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kern="100" dirty="0">
                <a:effectLst/>
                <a:latin typeface="Aptos" panose="020B0004020202020204" pitchFamily="34" charset="0"/>
                <a:ea typeface="Aptos" panose="020B0004020202020204" pitchFamily="34" charset="0"/>
                <a:cs typeface="Arial" panose="020B0604020202020204" pitchFamily="34" charset="0"/>
              </a:rPr>
              <a:t>הגדרות ומושגי יסוד:</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u="sng" kern="100" dirty="0">
                <a:effectLst/>
                <a:latin typeface="Aptos" panose="020B0004020202020204" pitchFamily="34" charset="0"/>
                <a:ea typeface="Aptos" panose="020B0004020202020204" pitchFamily="34" charset="0"/>
                <a:cs typeface="Arial" panose="020B0604020202020204" pitchFamily="34" charset="0"/>
              </a:rPr>
              <a:t>מסננים:</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r>
              <a:rPr lang="en-US" sz="2700" u="sng" kern="100" dirty="0">
                <a:effectLst/>
                <a:latin typeface="Aptos" panose="020B0004020202020204" pitchFamily="34" charset="0"/>
                <a:ea typeface="Times New Roman" panose="02020603050405020304" pitchFamily="18" charset="0"/>
                <a:cs typeface="Arial" panose="020B0604020202020204" pitchFamily="34" charset="0"/>
              </a:rPr>
              <a:t>Peak / Notch Filters</a:t>
            </a:r>
            <a:r>
              <a:rPr lang="en-US" sz="2700" u="sng" kern="100" dirty="0">
                <a:effectLst/>
                <a:latin typeface="Arial" panose="020B0604020202020204" pitchFamily="34" charset="0"/>
                <a:ea typeface="Times New Roman" panose="02020603050405020304" pitchFamily="18" charset="0"/>
                <a:cs typeface="Arial" panose="020B0604020202020204" pitchFamily="34" charset="0"/>
              </a:rPr>
              <a:t> </a:t>
            </a:r>
            <a:r>
              <a:rPr lang="he-IL" sz="2700" u="sng" kern="100" dirty="0">
                <a:effectLst/>
                <a:latin typeface="Arial" panose="020B0604020202020204" pitchFamily="34" charset="0"/>
                <a:ea typeface="Times New Roman" panose="02020603050405020304" pitchFamily="18" charset="0"/>
                <a:cs typeface="Arial" panose="020B0604020202020204" pitchFamily="34" charset="0"/>
              </a:rPr>
              <a:t> </a:t>
            </a:r>
            <a:r>
              <a:rPr lang="he-IL" sz="2700" kern="100" dirty="0">
                <a:effectLst/>
                <a:latin typeface="Arial" panose="020B0604020202020204" pitchFamily="34" charset="0"/>
                <a:ea typeface="Times New Roman" panose="02020603050405020304" pitchFamily="18" charset="0"/>
                <a:cs typeface="Arial" panose="020B0604020202020204" pitchFamily="34" charset="0"/>
              </a:rPr>
              <a:t>– פילטרים דומים בתכונותיהם ל</a:t>
            </a:r>
            <a:r>
              <a:rPr lang="en-US" sz="2700" kern="100" dirty="0">
                <a:effectLst/>
                <a:latin typeface="Aptos" panose="020B0004020202020204" pitchFamily="34" charset="0"/>
                <a:ea typeface="Times New Roman" panose="02020603050405020304" pitchFamily="18" charset="0"/>
                <a:cs typeface="Arial" panose="020B0604020202020204" pitchFamily="34" charset="0"/>
              </a:rPr>
              <a:t>BP/BS</a:t>
            </a:r>
            <a:r>
              <a:rPr lang="he-IL" sz="2700" kern="100" dirty="0">
                <a:effectLst/>
                <a:latin typeface="Aptos" panose="020B0004020202020204" pitchFamily="34" charset="0"/>
                <a:ea typeface="Times New Roman" panose="02020603050405020304" pitchFamily="18" charset="0"/>
                <a:cs typeface="Arial" panose="020B0604020202020204" pitchFamily="34" charset="0"/>
              </a:rPr>
              <a:t>, אך, כמו במקרה הקודם, ההבדל הוא שלפילטר אין "תחום קטעון". במקום – הפילטר יודע לייצר הגבר \ הנחת לתחום תדר מסויים, </a:t>
            </a:r>
            <a:r>
              <a:rPr lang="he-IL" sz="2700" b="1" kern="100" dirty="0">
                <a:effectLst/>
                <a:latin typeface="Aptos" panose="020B0004020202020204" pitchFamily="34" charset="0"/>
                <a:ea typeface="Times New Roman" panose="02020603050405020304" pitchFamily="18" charset="0"/>
                <a:cs typeface="Arial" panose="020B0604020202020204" pitchFamily="34" charset="0"/>
              </a:rPr>
              <a:t>בעוד ששאר התחומים נשארים ללא עיבוד</a:t>
            </a:r>
            <a:r>
              <a:rPr lang="he-IL" sz="2700" kern="100" dirty="0">
                <a:effectLst/>
                <a:latin typeface="Aptos" panose="020B0004020202020204" pitchFamily="34" charset="0"/>
                <a:ea typeface="Times New Roman" panose="02020603050405020304" pitchFamily="18" charset="0"/>
                <a:cs typeface="Arial" panose="020B0604020202020204" pitchFamily="34" charset="0"/>
              </a:rPr>
              <a:t>.</a:t>
            </a:r>
            <a:br>
              <a:rPr lang="en-US" sz="2700" kern="100" dirty="0">
                <a:effectLst/>
                <a:latin typeface="Aptos" panose="020B0004020202020204" pitchFamily="34" charset="0"/>
                <a:ea typeface="Aptos" panose="020B0004020202020204" pitchFamily="34" charset="0"/>
                <a:cs typeface="Arial" panose="020B0604020202020204" pitchFamily="34" charset="0"/>
              </a:rPr>
            </a:br>
            <a:br>
              <a:rPr lang="en-US" sz="27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897338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pic>
        <p:nvPicPr>
          <p:cNvPr id="4" name="Picture 3">
            <a:extLst>
              <a:ext uri="{FF2B5EF4-FFF2-40B4-BE49-F238E27FC236}">
                <a16:creationId xmlns:a16="http://schemas.microsoft.com/office/drawing/2014/main" id="{4D8BA01E-C734-A028-EBCF-65FE4DD69498}"/>
              </a:ext>
            </a:extLst>
          </p:cNvPr>
          <p:cNvPicPr>
            <a:picLocks noChangeAspect="1"/>
          </p:cNvPicPr>
          <p:nvPr/>
        </p:nvPicPr>
        <p:blipFill>
          <a:blip r:embed="rId3"/>
          <a:stretch>
            <a:fillRect/>
          </a:stretch>
        </p:blipFill>
        <p:spPr>
          <a:xfrm>
            <a:off x="1254490" y="2380180"/>
            <a:ext cx="8774390" cy="2990312"/>
          </a:xfrm>
          <a:prstGeom prst="rect">
            <a:avLst/>
          </a:prstGeom>
        </p:spPr>
      </p:pic>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203158" y="140633"/>
            <a:ext cx="9384632" cy="6702072"/>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u="sng" kern="100" dirty="0">
                <a:latin typeface="Aptos" panose="020B0004020202020204" pitchFamily="34" charset="0"/>
                <a:ea typeface="Aptos" panose="020B0004020202020204" pitchFamily="34" charset="0"/>
                <a:cs typeface="Arial" panose="020B0604020202020204" pitchFamily="34" charset="0"/>
              </a:rPr>
              <a:t>ה"משוון"</a:t>
            </a:r>
            <a:r>
              <a:rPr lang="he-IL" sz="2800" b="1" u="sng" kern="100" dirty="0">
                <a:effectLst/>
                <a:latin typeface="Aptos" panose="020B0004020202020204" pitchFamily="34" charset="0"/>
                <a:ea typeface="Aptos" panose="020B0004020202020204" pitchFamily="34" charset="0"/>
                <a:cs typeface="Arial" panose="020B0604020202020204" pitchFamily="34" charset="0"/>
              </a:rPr>
              <a:t>:</a:t>
            </a:r>
            <a:br>
              <a:rPr lang="en-US" sz="2700" b="1" kern="100" dirty="0">
                <a:latin typeface="Aptos" panose="020B0004020202020204" pitchFamily="34" charset="0"/>
                <a:ea typeface="Aptos" panose="020B0004020202020204" pitchFamily="34" charset="0"/>
                <a:cs typeface="Arial" panose="020B0604020202020204" pitchFamily="34" charset="0"/>
              </a:rPr>
            </a:br>
            <a:r>
              <a:rPr lang="he-IL" sz="2700" kern="100" dirty="0">
                <a:latin typeface="Aptos" panose="020B0004020202020204" pitchFamily="34" charset="0"/>
                <a:ea typeface="Aptos" panose="020B0004020202020204" pitchFamily="34" charset="0"/>
                <a:cs typeface="Arial" panose="020B0604020202020204" pitchFamily="34" charset="0"/>
              </a:rPr>
              <a:t>בעבור אסופה של מסנני </a:t>
            </a:r>
            <a:r>
              <a:rPr lang="en-US" sz="2700" kern="100" dirty="0">
                <a:latin typeface="Aptos" panose="020B0004020202020204" pitchFamily="34" charset="0"/>
                <a:ea typeface="Aptos" panose="020B0004020202020204" pitchFamily="34" charset="0"/>
                <a:cs typeface="Arial" panose="020B0604020202020204" pitchFamily="34" charset="0"/>
              </a:rPr>
              <a:t>Shelving</a:t>
            </a:r>
            <a:r>
              <a:rPr lang="he-IL" sz="2700" kern="100" dirty="0">
                <a:latin typeface="Aptos" panose="020B0004020202020204" pitchFamily="34" charset="0"/>
                <a:ea typeface="Aptos" panose="020B0004020202020204" pitchFamily="34" charset="0"/>
                <a:cs typeface="Arial" panose="020B0604020202020204" pitchFamily="34" charset="0"/>
              </a:rPr>
              <a:t> ומסנני </a:t>
            </a:r>
            <a:r>
              <a:rPr lang="en-US" sz="2700" kern="100" dirty="0">
                <a:latin typeface="Aptos" panose="020B0004020202020204" pitchFamily="34" charset="0"/>
                <a:ea typeface="Aptos" panose="020B0004020202020204" pitchFamily="34" charset="0"/>
                <a:cs typeface="Arial" panose="020B0604020202020204" pitchFamily="34" charset="0"/>
              </a:rPr>
              <a:t>Peak</a:t>
            </a:r>
            <a:r>
              <a:rPr lang="he-IL" sz="2700" kern="100" dirty="0">
                <a:latin typeface="Aptos" panose="020B0004020202020204" pitchFamily="34" charset="0"/>
                <a:ea typeface="Aptos" panose="020B0004020202020204" pitchFamily="34" charset="0"/>
                <a:cs typeface="Arial" panose="020B0604020202020204" pitchFamily="34" charset="0"/>
              </a:rPr>
              <a:t> היושבים בטור זה עם זה, נקבל את אופי העיבוד הבא:</a:t>
            </a:r>
            <a:br>
              <a:rPr lang="en-US" sz="2700" kern="100" dirty="0">
                <a:effectLst/>
                <a:latin typeface="Aptos" panose="020B0004020202020204" pitchFamily="34" charset="0"/>
                <a:ea typeface="Aptos" panose="020B0004020202020204" pitchFamily="34" charset="0"/>
                <a:cs typeface="Arial" panose="020B0604020202020204" pitchFamily="34" charset="0"/>
              </a:rPr>
            </a:br>
            <a:br>
              <a:rPr lang="en-US" sz="27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en-US"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בעבור התחומים בהם המסננים מבצעים את העיבוד, נקבל את עיוות אות המוצא הרצוי (שאר התחומים נשארים ללא עיבוד).</a:t>
            </a: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latin typeface="Aptos" panose="020B0004020202020204" pitchFamily="34" charset="0"/>
                <a:ea typeface="Aptos" panose="020B0004020202020204" pitchFamily="34" charset="0"/>
                <a:cs typeface="Arial" panose="020B0604020202020204" pitchFamily="34" charset="0"/>
              </a:rPr>
              <a:t>את המשוון שאבנה אתכנן בעזרת 7 יחידות עיבוד (</a:t>
            </a:r>
            <a:r>
              <a:rPr lang="en-US" sz="2800" kern="100" dirty="0">
                <a:latin typeface="Aptos" panose="020B0004020202020204" pitchFamily="34" charset="0"/>
                <a:ea typeface="Aptos" panose="020B0004020202020204" pitchFamily="34" charset="0"/>
                <a:cs typeface="Arial" panose="020B0604020202020204" pitchFamily="34" charset="0"/>
              </a:rPr>
              <a:t>7 Band EQ</a:t>
            </a:r>
            <a:r>
              <a:rPr lang="he-IL" sz="2800" kern="100" dirty="0">
                <a:latin typeface="Aptos" panose="020B0004020202020204" pitchFamily="34" charset="0"/>
                <a:ea typeface="Aptos" panose="020B0004020202020204" pitchFamily="34" charset="0"/>
                <a:cs typeface="Arial" panose="020B0604020202020204" pitchFamily="34" charset="0"/>
              </a:rPr>
              <a:t>)</a:t>
            </a: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81633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ack mesh on a blue background&#10;&#10;Description automatically generated">
            <a:extLst>
              <a:ext uri="{FF2B5EF4-FFF2-40B4-BE49-F238E27FC236}">
                <a16:creationId xmlns:a16="http://schemas.microsoft.com/office/drawing/2014/main" id="{1A23B62F-2D74-2F58-B5C7-E73B0BFD5D3E}"/>
              </a:ext>
            </a:extLst>
          </p:cNvPr>
          <p:cNvPicPr>
            <a:picLocks noChangeAspect="1"/>
          </p:cNvPicPr>
          <p:nvPr/>
        </p:nvPicPr>
        <p:blipFill rotWithShape="1">
          <a:blip r:embed="rId2">
            <a:alphaModFix amt="5000"/>
            <a:extLst>
              <a:ext uri="{28A0092B-C50C-407E-A947-70E740481C1C}">
                <a14:useLocalDpi xmlns:a14="http://schemas.microsoft.com/office/drawing/2010/main" val="0"/>
              </a:ext>
            </a:extLst>
          </a:blip>
          <a:srcRect t="12057" b="11363"/>
          <a:stretch/>
        </p:blipFill>
        <p:spPr>
          <a:xfrm>
            <a:off x="0" y="0"/>
            <a:ext cx="12192001" cy="4201449"/>
          </a:xfrm>
          <a:prstGeom prst="rect">
            <a:avLst/>
          </a:prstGeom>
        </p:spPr>
      </p:pic>
      <p:grpSp>
        <p:nvGrpSpPr>
          <p:cNvPr id="17" name="Group 16">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8" name="Freeform: Shape 17">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B45635F0-6623-4C1A-2216-313ADF107E5E}"/>
              </a:ext>
            </a:extLst>
          </p:cNvPr>
          <p:cNvSpPr>
            <a:spLocks noGrp="1"/>
          </p:cNvSpPr>
          <p:nvPr>
            <p:ph type="ctrTitle"/>
          </p:nvPr>
        </p:nvSpPr>
        <p:spPr>
          <a:xfrm>
            <a:off x="1154172" y="218049"/>
            <a:ext cx="9384632" cy="6327130"/>
          </a:xfrm>
        </p:spPr>
        <p:txBody>
          <a:bodyPr anchor="t">
            <a:normAutofit fontScale="90000"/>
          </a:bodyPr>
          <a:lstStyle/>
          <a:p>
            <a:pPr rtl="1">
              <a:lnSpc>
                <a:spcPct val="115000"/>
              </a:lnSpc>
              <a:spcBef>
                <a:spcPts val="0"/>
              </a:spcBef>
            </a:pPr>
            <a:r>
              <a:rPr lang="he-IL" sz="5400" b="1" u="sng" kern="100" dirty="0">
                <a:effectLst/>
                <a:latin typeface="Aptos" panose="020B0004020202020204" pitchFamily="34" charset="0"/>
                <a:ea typeface="Aptos" panose="020B0004020202020204" pitchFamily="34" charset="0"/>
                <a:cs typeface="Arial" panose="020B0604020202020204" pitchFamily="34" charset="0"/>
              </a:rPr>
              <a:t>פרק 1 - משוונים:</a:t>
            </a:r>
            <a:br>
              <a:rPr lang="en-US" sz="2800" kern="100" dirty="0">
                <a:effectLst/>
                <a:latin typeface="Aptos" panose="020B0004020202020204" pitchFamily="34" charset="0"/>
                <a:ea typeface="Aptos" panose="020B0004020202020204" pitchFamily="34" charset="0"/>
                <a:cs typeface="Arial" panose="020B0604020202020204" pitchFamily="34" charset="0"/>
              </a:rPr>
            </a:br>
            <a:r>
              <a:rPr lang="he-IL" sz="2800" b="1" u="sng" kern="100" dirty="0">
                <a:latin typeface="Aptos" panose="020B0004020202020204" pitchFamily="34" charset="0"/>
                <a:ea typeface="Aptos" panose="020B0004020202020204" pitchFamily="34" charset="0"/>
                <a:cs typeface="Arial" panose="020B0604020202020204" pitchFamily="34" charset="0"/>
              </a:rPr>
              <a:t>בחירת אופי המסננים המרכיבים את המשוון:</a:t>
            </a:r>
            <a:br>
              <a:rPr lang="he-IL" sz="2800" b="1" u="sng" kern="100" dirty="0">
                <a:latin typeface="Aptos" panose="020B0004020202020204" pitchFamily="34" charset="0"/>
                <a:ea typeface="Aptos" panose="020B0004020202020204" pitchFamily="34" charset="0"/>
                <a:cs typeface="Arial" panose="020B0604020202020204" pitchFamily="34" charset="0"/>
              </a:rPr>
            </a:br>
            <a:br>
              <a:rPr lang="en-US" sz="2700" b="1" kern="100" dirty="0">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למימוש פילטרים ישנן שתי גישות.</a:t>
            </a:r>
            <a:br>
              <a:rPr lang="he-IL"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 האחת: מימוש ש</a:t>
            </a:r>
            <a:r>
              <a:rPr lang="he-IL" sz="2000" kern="100" dirty="0">
                <a:latin typeface="Aptos" panose="020B0004020202020204" pitchFamily="34" charset="0"/>
                <a:ea typeface="Aptos" panose="020B0004020202020204" pitchFamily="34" charset="0"/>
                <a:cs typeface="Arial" panose="020B0604020202020204" pitchFamily="34" charset="0"/>
              </a:rPr>
              <a:t>ל מסנן</a:t>
            </a:r>
            <a:r>
              <a:rPr lang="he-IL" sz="2000" kern="100" dirty="0">
                <a:effectLst/>
                <a:latin typeface="Aptos" panose="020B0004020202020204" pitchFamily="34" charset="0"/>
                <a:ea typeface="Aptos" panose="020B0004020202020204" pitchFamily="34" charset="0"/>
                <a:cs typeface="Arial" panose="020B0604020202020204" pitchFamily="34" charset="0"/>
              </a:rPr>
              <a:t> חסר משוב (לא רקורסיבי). </a:t>
            </a:r>
            <a:br>
              <a:rPr lang="he-IL"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השניה: מימוש מסנן בעל משוב (רקורסיבי).</a:t>
            </a:r>
            <a:br>
              <a:rPr lang="he-IL" sz="2000" kern="100" dirty="0">
                <a:effectLst/>
                <a:latin typeface="Aptos" panose="020B0004020202020204" pitchFamily="34" charset="0"/>
                <a:ea typeface="Aptos" panose="020B0004020202020204" pitchFamily="34" charset="0"/>
                <a:cs typeface="Arial" panose="020B0604020202020204" pitchFamily="34" charset="0"/>
              </a:rPr>
            </a:br>
            <a:br>
              <a:rPr lang="he-IL" sz="2000" kern="100" dirty="0">
                <a:effectLst/>
                <a:latin typeface="Aptos" panose="020B0004020202020204" pitchFamily="34" charset="0"/>
                <a:ea typeface="Aptos" panose="020B0004020202020204" pitchFamily="34" charset="0"/>
                <a:cs typeface="Arial" panose="020B0604020202020204" pitchFamily="34" charset="0"/>
              </a:rPr>
            </a:br>
            <a:r>
              <a:rPr lang="he-IL" sz="2000" kern="100" dirty="0">
                <a:effectLst/>
                <a:latin typeface="Aptos" panose="020B0004020202020204" pitchFamily="34" charset="0"/>
                <a:ea typeface="Aptos" panose="020B0004020202020204" pitchFamily="34" charset="0"/>
                <a:cs typeface="Arial" panose="020B0604020202020204" pitchFamily="34" charset="0"/>
              </a:rPr>
              <a:t>. לשתי הגישות ישנן משמעויות ותכונות שונות, בעוד שהנקודה המרכזית שניתן לגעת בה כרגע היא זמן החישוב של המערכת. בעזרת פילטר רקורסיבי (בעל קטבים), נוכל לממש מסנן מסדר נמוך בהרבה יותר מכך של מסנן בעל אפסים בלבד, על מנת לקרב פתרון של בעיה זהה. מכך, נסיק שפילטר רקורסיבי יוכל לבצע את החישוב בזמן קצר יותר (סדר נמוך יותר של מערכת).</a:t>
            </a:r>
            <a:br>
              <a:rPr lang="en-US" sz="1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br>
              <a:rPr lang="he-IL" sz="2800" kern="100" dirty="0">
                <a:effectLst/>
                <a:latin typeface="Aptos" panose="020B0004020202020204" pitchFamily="34" charset="0"/>
                <a:ea typeface="Aptos" panose="020B0004020202020204" pitchFamily="34" charset="0"/>
                <a:cs typeface="Arial" panose="020B0604020202020204" pitchFamily="34" charset="0"/>
              </a:rPr>
            </a:br>
            <a:r>
              <a:rPr lang="he-IL" sz="2800" kern="100" dirty="0">
                <a:effectLst/>
                <a:latin typeface="Aptos" panose="020B0004020202020204" pitchFamily="34" charset="0"/>
                <a:ea typeface="Aptos" panose="020B0004020202020204" pitchFamily="34" charset="0"/>
                <a:cs typeface="Arial" panose="020B0604020202020204" pitchFamily="34" charset="0"/>
              </a:rPr>
              <a:t>	</a:t>
            </a:r>
            <a:endParaRPr lang="en-US" sz="2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E9739FF-7ECF-EDB3-9EAF-3C18490A0F41}"/>
              </a:ext>
            </a:extLst>
          </p:cNvPr>
          <p:cNvPicPr>
            <a:picLocks noChangeAspect="1"/>
          </p:cNvPicPr>
          <p:nvPr/>
        </p:nvPicPr>
        <p:blipFill>
          <a:blip r:embed="rId3"/>
          <a:stretch>
            <a:fillRect/>
          </a:stretch>
        </p:blipFill>
        <p:spPr>
          <a:xfrm>
            <a:off x="4494051" y="4748282"/>
            <a:ext cx="3200847" cy="1562318"/>
          </a:xfrm>
          <a:prstGeom prst="rect">
            <a:avLst/>
          </a:prstGeom>
        </p:spPr>
      </p:pic>
    </p:spTree>
    <p:extLst>
      <p:ext uri="{BB962C8B-B14F-4D97-AF65-F5344CB8AC3E}">
        <p14:creationId xmlns:p14="http://schemas.microsoft.com/office/powerpoint/2010/main" val="2480086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277</TotalTime>
  <Words>3596</Words>
  <Application>Microsoft Office PowerPoint</Application>
  <PresentationFormat>Widescreen</PresentationFormat>
  <Paragraphs>43</Paragraphs>
  <Slides>39</Slides>
  <Notes>0</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Aptos</vt:lpstr>
      <vt:lpstr>Aptos Display</vt:lpstr>
      <vt:lpstr>Arial</vt:lpstr>
      <vt:lpstr>Calibri</vt:lpstr>
      <vt:lpstr>Consolas</vt:lpstr>
      <vt:lpstr>Office Theme</vt:lpstr>
      <vt:lpstr>דו"ח התקדמות - פרוייקט גמר  עיבוד דיגיטלי של אותות אודיו  מגיש: רותם צלישר מנחה: ד"ר בני גור סולומון</vt:lpstr>
      <vt:lpstr>חלקי הפרוייקט:  הפרוייקט יחולק לשלושה פרקים:  1. משוונים – פרק העוסק בשיטות איזון ספקטרלי של אותות אודיו. בפרק זה אציג את הדרך למימוש יחידת עיבוד, שתוכל לקחת אות כניסה ולעבד אותו לפי רצון המשתמש.  2. סימולציית חדר – פרק העוסק בשיטות לחיקוי התופעות העוברות על גל קול המתפשט בחדר בעל אקוסטיקה מסויימת, על ידי עיבוד דיגיטלי בלבד.  3. למידת מכונה – פרק העוסק בשיטות למידה סטטיסטית ולמידה עמוקה, על מנת לפתח את היכולת של המכונה לתייג ולמיין קטעי אודיו על פי מאפיינים שונים.</vt:lpstr>
      <vt:lpstr>פרק 1 - משוונים:    איזון ספקטרלי של אותות אודיו הינה מתודה חשובה ושימושית מאוד להמון אפליקציות מודרניות. החל מהרדיו שיושב ברכב, ועד לאולפני הפקת סאונד (מוסיקה, פודקאסטים וכו'..) – בכולם ניתן למצוא שימוש במשווני אודיו.  בפרק זה אציג את המהלך השלם למימוש משוון פרמטרי בעל 7 יחידות עיבוד (7-Band Parametric EQ), החל מאבני הבניין הקטנה ביותר במערכת – המסנן (פילטר).</vt:lpstr>
      <vt:lpstr>פרק 1 - משוונים: הגדרות ומושגי יסוד: מסננים:  LP/HP –  מסננים אלו מוגדרים ע"י "תדר קטעון". תדר זה מסמל ירידה במגניטודת האות ב3 [dB], ואחריו (או לפניו) מגיע תחום הקטעון         תמונה מתוך הספר Digital Audio Signal Processing, Udo Zolzer   </vt:lpstr>
      <vt:lpstr>פרק 1 - משוונים: הגדרות ומושגי יסוד: מסננים:   BP/BS – מסנני band pass\stop אלו מסננים המקיימים מגוון תחומי מעבר וקטעון לאות בודד. מוגדים ע"י שני תדרי קטעון אשר מסמלים את נק' ההנחת ב3 [dB], בין תחום תדרים זה מתקיים פס ה"מעבר" (בBS:  קטעון). ניתן לתאר את תחום המעבר (או קטעון): fb=fu-fl.       תמונה מתוך הספר Digital Audio Signal Processing, Udo Zolzer       </vt:lpstr>
      <vt:lpstr>פרק 1 - משוונים: הגדרות ומושגי יסוד: מסננים:   Shelving Filters – פילטרים דומים בתכונותיהם לLP/HP, אך ההבדל הוא שלפילטר אין "תחום קטעון". במקום – הפילטר יודע לייצר הגבר \ הנחת לתחום תדר מסויים, בעוד ששאר התחומים נשארים ללא עיבוד.             </vt:lpstr>
      <vt:lpstr>פרק 1 - משוונים: הגדרות ומושגי יסוד: מסננים:  Peak / Notch Filters  – פילטרים דומים בתכונותיהם לBP/BS, אך, כמו במקרה הקודם, ההבדל הוא שלפילטר אין "תחום קטעון". במקום – הפילטר יודע לייצר הגבר \ הנחת לתחום תדר מסויים, בעוד ששאר התחומים נשארים ללא עיבוד.               </vt:lpstr>
      <vt:lpstr>פרק 1 - משוונים: ה"משוון": בעבור אסופה של מסנני Shelving ומסנני Peak היושבים בטור זה עם זה, נקבל את אופי העיבוד הבא:        בעבור התחומים בהם המסננים מבצעים את העיבוד, נקבל את עיוות אות המוצא הרצוי (שאר התחומים נשארים ללא עיבוד). את המשוון שאבנה אתכנן בעזרת 7 יחידות עיבוד (7 Band EQ)     </vt:lpstr>
      <vt:lpstr>פרק 1 - משוונים: בחירת אופי המסננים המרכיבים את המשוון:  למימוש פילטרים ישנן שתי גישות.  האחת: מימוש של מסנן חסר משוב (לא רקורסיבי).  השניה: מימוש מסנן בעל משוב (רקורסיבי).  . לשתי הגישות ישנן משמעויות ותכונות שונות, בעוד שהנקודה המרכזית שניתן לגעת בה כרגע היא זמן החישוב של המערכת. בעזרת פילטר רקורסיבי (בעל קטבים), נוכל לממש מסנן מסדר נמוך בהרבה יותר מכך של מסנן בעל אפסים בלבד, על מנת לקרב פתרון של בעיה זהה. מכך, נסיק שפילטר רקורסיבי יוכל לבצע את החישוב בזמן קצר יותר (סדר נמוך יותר של מערכת).      </vt:lpstr>
      <vt:lpstr>פרק 1 - משוונים:  תכנון במישור לפלס:  נתכנן את המסננים הרצויים במישור לפלס. יש לזכור, כי תכנון המסננים במישור לפלס משול לפתרון משוואות בעולם הרציף, בעוד בפועל, כאשר מתעסקים בעיבוד דיגיטלי אנחנו נדרשים לפתור בעיה בדידה.  נתכנן במישור לפלס ונזכור כי עלינו למצוא פתרון לנקודה זו.      </vt:lpstr>
      <vt:lpstr>פרק 1 - משוונים:  תכנון במישור לפלס:  כאמור, המשוון יהיה בנוי מ-7 יחידות עיבוד. יחידה אחת תטפל בנמוכים (Shelving), אחת תטפל בגבוהים (Shelving) ועוד חמש יחידות יטפלו בתדרי ביניים  (Peak).  ייצוג של מסנן Shelving במישור לפלס מורכב מAP בחיבור מקבילי עם LP, ואם נרצה להתנות את עוצמת ההגבר בתחום המעובד בפרמטר מסויים V0, נקבל:       </vt:lpstr>
      <vt:lpstr>פרק 1 - משוונים:  תכנון במישור לפלס: באותו האופן, נציג את המסנן המטפל בגבוהים:     ובתדרי הביניים:   </vt:lpstr>
      <vt:lpstr>פרק 1 - משוונים: טרנספורמציית Z (מעבר מתכנון אנלוגי לספרתי):  כאמור, לאחר שדנים בתכנון מערכת כלשהי במישור לפלס, יש לזכור כי במישור זה אנו משערכים פתרונות למשוואות דיפרנציאליות ואינטגרליות של פונקציות רציפות. כאשר אנו דנים בעיבוד ספרתי של אותות, יש לייצר את השערוך הנ"ל בעולם הבדיד (לדוג' – במחשב לא קיימת שום סוג של "רציפות". המידע הוא אותות בדידים המיוצגים על מרחב בדיד). על מנת ליישם את העיבוד בעולם הבדיד, ניתן לבצע מעבר ממישור לפלס למישור Z, אשר מייצג לנו את התכנון של מערכת בדידה, עבור אותות בדידים. המעבר יעשה על ידי טרנספורמציה הנקראת טרנספורמציה בי לינארית, המוגדרת באופן הבא:   </vt:lpstr>
      <vt:lpstr>פרק 1 - משוונים: טבלת המקדמים:  תתקבל לנו פונקצית תמסורת במישור Z. נתאר אותה באופן כללי בעזרת המקדמים שלה:     ניתן להראות, בהצבה של משתנה עזר                          , שאפשר לקבל טבלה המייצגת את כל ערכי המקדמים הנדרשים, לכל פונקציית תמסורת מהפונקציות שנדרשות לנו למימוש הפילטרים שציינו למעלה (טבלה בעמוד הבא). </vt:lpstr>
      <vt:lpstr>פרק 1 - משוונים: טבלת המקדמים:        </vt:lpstr>
      <vt:lpstr>פרק 1 - משוונים: MATLAB:  ישנן 3 פונקציות מטלב (מצורפות להגשה) שמטרתן לחשב, ולהחזיר את מקדמי המסננים. שלושת הפונקציות מקבלות כקלט את התדר המרכזי fc, ההגבר Gdb ותדר הדגימה של המערכת fs. חישוב מקדמי הPEAK דורש גם את גורם הטיב ולכן הפונקציה מקבלת גם את רוחב הסרט כפרמטר. חתימות הפונקציות:  function [b,a] = calc_bp_coeffs(fc,Gdb,BW, fs) function [b,a] = calc_hp_coeffs(fc,Gdb, fs) function [b,a] = calc_lp_coeffs(fc,Gdb, fs)  כל אחת משבעת יחידות העיבוד מקבלת מבנה לוגי המכיל את המקדמים שלה, התדר המרכזי ביחס אליו היא מעבדת, ההגבר ותדר הדגימה (כאשר הגבר 0 אומר שהמערכת לא מעבדת והיא בBYPASS). לדוגמא: % calc coeffs  hp1.Gdb = 10; hp1.fc = 500; [hp1.b,hp1.a] = calc_lp_coeffs(hp1.fc,hp1.Gdb ,fs);           </vt:lpstr>
      <vt:lpstr>פרק 1 - משוונים: MATLAB:  הדגמה של תגובת התדר הכוללת של המשוון המורכב מ-7 יחידות עיבוד:           </vt:lpstr>
      <vt:lpstr>פרק 1 - משוונים: MATLAB:  הדגמת תוצאות העיבוד בעבור האות הבא:                         </vt:lpstr>
      <vt:lpstr>פרק 1 - משוונים: MATLAB: כשנעביר את האות ביחידת העיבוד בעלת תגובת התדר שצורפה בשקפים הקודמים, נקבל במוצא את התמונה:                 קבצי המטלב מצורפים להגשה וניתן לעשות בהם שימוש נוסף ועריכות, למעוניינים להמשיך לחקור.           </vt:lpstr>
      <vt:lpstr>פרק 1 - משוונים: MATLAB: כאן מוצגים בעבור אות שמע קצר: ספקטרוגרמת המקור, קונפיגורציית המשוון והאות המעובד.                 קבצי המטלב מצורפים להגשה וניתן לעשות בהם שימוש נוסף ועריכות, למעוניינים להמשיך לחקור.           </vt:lpstr>
      <vt:lpstr>פרק 1 - משוונים: MATLAB: הדגמת שמע לאות המעובד מהשקופית הקודמת:   סינגל נקי:    סיגנל מעובד:     מה תהיה אפליקציה טובה לתוצאת האיקווליזציה הספציפית הזו?     קבצי המטלב מצורפים להגשה וניתן לעשות בהם שימוש נוסף ועריכות, למעוניינים להמשיך לחקור.           </vt:lpstr>
      <vt:lpstr>פרק 2 – סימולציית חדר:  בעולם האמיתי: גלי קול הינם גלי לחץ אוויר הנעים ומתפשטים במרחב בו הם חיים. כמו כל גל המתפשט, הגל יכול לעבור תופעות שונות ומשונות במפגש עם תכונות תווך מסויימות. גל קול אשר נולד בחדר סגור, יתפשט עד שייפגע בעצמים שונים בתווך, או בקירות התווך. פגיעה זו, תייצר אפקטים של החזרה ובליעה של הגל. ניתן להבין, שהגל שמגיע לנו לאוזן בחדר כזה הוא תרכובת של גלי "מקור" וגלים "חוזרים".                </vt:lpstr>
      <vt:lpstr>פרק 2 – סימולציית חדר:  בעולם הדיגיטלי: ניתן לעשות שימוש בשיטות עיבוד על מנת לדמות תופעות אשר קורות מהחזרים שונים שלא קיימים בסיגנל המקורי, ה"יבש", ביניהם לדוגמא נמצא הREVERB (הדהוד). רוורב הוא אפקט אשר מדמה את החזרי גלי הקול ע"פ אופי החדר אותו מנסים לדמות. בפרק זה אכנס לשיטות העיבוד בהן משתמשים על מנת לייצר את האפקט. הרעיון עובד באופן הבא: אם נוכל לשערך איך נראית תגובת החדר להלם, ידוע לנו כי כעת נוכל לקחת כל סיגנל, להעביר אותו קונבולוציה עם התגובה להלם של החדר ובכך נקבל את הסיגנל המקורי "מעובה" באפקט ההדהוד של החדר. אראה אלגוריתם המתעסק בסימולציות חדר, הנקרא אלגוריתם Schroeder. בעזרת אלגוריתם זה נוכל להגיע לאפקט החדר הרצוי.           </vt:lpstr>
      <vt:lpstr>פרק 2 – סימולציית חדר:  אקוסטיקת חדר: תגובת ההלם של נק' בחדר יכולה להיות ממודלת באופן הבא: האות המקורי, מלווה בהחזרים "מידיים" יותר (מהקירות וכדומה), כאשר מספר ההחזרים הולך וגדל עם הזמן, סכום ההחזרים מתווסף לכדי אות עם דעיכה אקספוננציאלית הנקרא "רוורב עקיבה" (subsequent reverb).                  </vt:lpstr>
      <vt:lpstr>פרק 2 – סימולציית חדר:  אקוסטיקת חדר: ניתן להבחין בשני היבטים חשובים: האחד, צפיפות ההחזרים, ההולכת וגדלה עם הזמן. ככל שהזמן עובר, יותר ויותר החזרים יגיעו מהנתיבים הפחות "ישירים" בחדר וייצרו צפיפות גדולה יותר של גלים חוזרים. השני, המרווחים בין ההחזרים, שלא מפולגים בצורה אחידה אלא בצורה יותר "אקראית". הדבר נובע גם מההבדל בין גלים בעלי נתיב ישיר להחזר, לבין גלים בעלי נתיבים יותר מורכבים. שתי אבחנות אלו יעזרו לנו לבנות את האלגוריתם שיממש את הדימוי של החזרי החדר, אלגוריתם Schroder.                      </vt:lpstr>
      <vt:lpstr>פרק 2 – סימולציית חדר:  אלגוריתם Schroeder - מימוש: אלגוריתם Schroeder ממדל את התופעות האקוסטיות שהובאו בפרק הקודם. ליבת האלגוריתם – הינו פילטר רקורסיבי בעל הגבר משוב קטן מאחד, כך שתיווצר "סדרה" שדועכת כתלות בהגבר. לפילטר יש יחידת השהייה בנתיב הלוך  (Forward Path) כך שגם המשוב המונחת וגם האות הנקי שמסתכם איתו, יעברו השהיה של M דגימות:      יחידה אחת כזו תמדל סדרה של החזרים בדעיכה אקספוננציאלית (g&lt;1).                   </vt:lpstr>
      <vt:lpstr>פרק 2 – סימולציית חדר:  MATLAB:  לפילטר בודד ישנה חתימת הפונקציה: function [y,buff] = fbcomb(x,buff,n,d,G_linear) כאשר, על מנת לעזור לבנות את המערכת השלמה, כל יחידה כזו מקבלת גם את הבאפר שהיא תמלא, גם את הדגימה שהיא מעבדת וגם את ההשהיה בזמן d. בעבור פרמטרי התחלה מסויימים, תגובת ההלם של יחידה בודדת כזו תיראה כך:                   </vt:lpstr>
      <vt:lpstr>פרק 2 – סימולציית חדר:  MATLAB:  ניתן לראות כי ההחזרים דועכים כמו שציפינו, אך על מנת למדל באופן מלא את החדר, נצטרך לטפל בפילוג ההחזרים, שלא יהיה אחיד. לצורך כך, נבנה יחידה המורכבת מארבעה פילטרים כאלו, בעלי זמני d שונים והגברים שונים, כך שהפילוג בין מופעים של גלים חוזרים יקבל אלמנט יותר "אקראי" (לא באמת אקראי במלו מובן המילה, אבל מפולג באופן יותר טוב מהפילוג האחיד של יחידה בודדת).      [w1,buffer1] = fbcomb(x(n,1),buffer1,n,d1,g1);     [w2,buffer2] = fbcomb(x(n,1),buffer2,n,d2,g2);     [w3,buffer3] = fbcomb(x(n,1),buffer3,n,d3,g3);     [w4,buffer4] = fbcomb(x(n,1),buffer4,n,d4,g4);     combPar = 0.25*(w1 + w2 + w3 + w4);                    </vt:lpstr>
      <vt:lpstr>פרק 2 – סימולציית חדר:  MATLAB: תגובת ההלם של ארבע יחידות מקבילות תיראה כך:                וקיבלנו תגובה מפולגת באופן קצת יותר מוצלח מהתגובה הקודמת.      </vt:lpstr>
      <vt:lpstr>פרק 2 – סימולציית חדר:  MATLAB:  עוד טכניקת עיבוד שתמומש כאן, היא מעבר ביחידת All Pass בעלת השהיה של M דגימות, של האות המורכב מארבעת יחידות העיבוד שמומשו עד כה. המעבר במסנן AP "מעבה" את צפיפות ההחזרים, מה שעוזר לנו לייצר אפקט השהייה פסאדו אקראי נוסף.  חתימת הAP פילטר בתכנית: function [y,buff] = apfilt(x,buff,n,d,G_linear)                         </vt:lpstr>
      <vt:lpstr>פרק 2 – סימולציית חדר:  MATLAB:  מעבר של מוצא היחידה המורכבת מארבעה FBCF בAP פילטר:                       </vt:lpstr>
      <vt:lpstr>פרק 2 – סימולציית חדר:  MATLAB:  לאחר מעבר בAP נוסף (שני):                       </vt:lpstr>
      <vt:lpstr>פרק 2 – סימולציית חדר:  MATLAB:  ולמעשה הצלחנו למדל באופן יחסית טוב את הגרף שתיאר את התנהגות החדר, שממנו התחיל הפרק:                        </vt:lpstr>
      <vt:lpstr>פרק 2 – סימולציית חדר:  MATLAB: הפעלת האלגוריתם על קטע שמע קצר:    אות המקור:    האות המעובד:       איך ניתן לתאר באופן "מופשט" יותר את מה ששמענו?               </vt:lpstr>
      <vt:lpstr>פרק 2 – סימולציית חדר:  MATLAB: כאן מוצגים בעבור אות שמע קצר: ספקטרוגרמת המקור, והאות המעובד.                            </vt:lpstr>
      <vt:lpstr>מה נשאר לממש? (פרק שלישי: למידת מכונה)  בפרק זה, אנסה להעמיק בשיטות השונות לערב למידת מכונה עבור עיבוד אודיו. למידת מכונה תבוא לידי ביטוי בניתוחי ספקטוגרמות, אלגוריתמים שונים לזיהוי פיצ'רים ונושאים מתקדמים נוספים. בפרוייקט זה, אתמקד בשיטות לסיווג סגנון מוסיקלי. לצורך פרק זה, ישנו data set גדול, המורכב מקטעי אודיו המסווגים לסגנונות השונים, ביניהם, קלאסי, רוק, ג'ז וכולי, כמו גם תמונות של ספקטוגרמות התואמות את הסגנונות השונים, מהן יהיה ניתן לנתח את התמונה האופיינית המתקבלת עבור סגנון ספציפי. ישנם גם קבצי EXCEL המכילים תיוגים על מידע אופייני לסוגי המוזיקה השונים (טמפו, תכולות תדר, RMS וכו'). אנסה לייצר מערכת שתגיע לכל הפחות ל60 אחוז דיוק בסיווג בין כלל הסגנונות השונים, ו85 אחוז דיוק בקביעת סיווג בין שני סגנונות אפשריים.                           </vt:lpstr>
      <vt:lpstr>מה נשאר לממש? (פרק שלישי: למידת מכונה)  אחלק את הגישה לפרק זה לשני חלקים: למידה סטטיסטית: בחלק זה אתעסק בחקר של גישות יותר "קלאסיות" ללמידת מכונה. אחקור את הביצועים של מסווגים מבוססי Discriminant Analysis ועצי החלטה על הדאטא סט הנתון, כאשר המדדים המרכזיים הם ביצועי המסווג על סטים שיוקצו להיות "סט מבחן", ומטריצות הערבול (יורחבו בפירוט התיאוריה והפיתוחים כאשר אממש את הפרק במלואו). למידה עמוקה: בחלק זה אשתמש בגישה מבוססת רשתות עצביות ללמידת הדאטא סט, וסיווג הסגנונות והקטעים השונים. גישה זו חוקרת יותר לעומק מערכות מרובות משתנים, ושיטות מורכבות יותר לסיווג וקבלת החלטה של הרשת. המדד העיקרי בחלק זה יהיה ביצועי הרשתות על סטים שיוקצו להיות "סט מבחן".                             </vt:lpstr>
      <vt:lpstr>מה נשאר לממש? (מימושים נוספים)  מימושים נוספים:  עם הצגת הפרוייקט הסופי, ארצה לחזור לשני הפרקים הקודמים (משוונים, סימולציות חדר) ולממש להם ממשק משתמש במטלב. המטרה שלי היא לאפשר למשתמש גישה לכל הפרמטרים שדנו בהם בפרקים אלו, כך שיוכל להפעיל אותם ולחוות את התוצאה בידיים ובאוזניים. ארצה למטרה זו גם לממש סוג של מערכת שתוכל לבצע עיבוד "בזמן אמת", כמה שניתן (לא מערכת זמן אמת מבוססת מיקרו בקר מלאה, מה שיהיה ניתן לעשות במסגרת האפשרויות של ממשקי משתמש במטלב).                             </vt:lpstr>
      <vt:lpstr>רשימת מקורות:  Digital Audio Signal Processing, Udo Zolzer [1]   Audio &amp; Speech Processing with Matlab, Paul R. Hill. [2]  Hack Audio, An Introduction to Computer Programming and Digital Signal Processing in MATLAB, Eric Tarr   Theory and Applications of Digital Speech Processing, Lawrence R Rabiner, Ronal W. Schafer. [3]  Introduction to Digital Speech Processing,  Lawrence R. Rabiner, Ronal W. Schafer. [4]  Speech and Audio Processing - a MATLAB Based Approach, Ian Vince McLoughlin [5]  All About Audio Equalization, Vesa Välimäki and Joshua D. Reiss, Applied Science [6] Speech Recognition Using Articula [7]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דו"ח התקדמות - פרוייקט גמר  עיבוד דיגיטלי של אותות אודיו  מגיש: רותם צלישר מנחה: ד"ר בני גור סולומון</dc:title>
  <dc:creator>רותם צלישר</dc:creator>
  <cp:lastModifiedBy>רותם צלישר</cp:lastModifiedBy>
  <cp:revision>35</cp:revision>
  <dcterms:created xsi:type="dcterms:W3CDTF">2024-05-22T15:27:58Z</dcterms:created>
  <dcterms:modified xsi:type="dcterms:W3CDTF">2024-05-25T13:23:28Z</dcterms:modified>
</cp:coreProperties>
</file>

<file path=docProps/thumbnail.jpeg>
</file>